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3" r:id="rId3"/>
    <p:sldId id="290" r:id="rId4"/>
    <p:sldId id="259" r:id="rId5"/>
    <p:sldId id="266" r:id="rId6"/>
    <p:sldId id="264" r:id="rId7"/>
    <p:sldId id="257" r:id="rId8"/>
    <p:sldId id="267" r:id="rId9"/>
    <p:sldId id="258" r:id="rId10"/>
    <p:sldId id="260" r:id="rId11"/>
    <p:sldId id="268" r:id="rId12"/>
    <p:sldId id="269" r:id="rId13"/>
    <p:sldId id="270" r:id="rId14"/>
    <p:sldId id="271" r:id="rId15"/>
    <p:sldId id="272" r:id="rId16"/>
    <p:sldId id="276" r:id="rId17"/>
    <p:sldId id="277" r:id="rId18"/>
    <p:sldId id="278" r:id="rId19"/>
    <p:sldId id="279" r:id="rId20"/>
    <p:sldId id="280" r:id="rId21"/>
    <p:sldId id="281" r:id="rId22"/>
    <p:sldId id="282" r:id="rId23"/>
    <p:sldId id="283" r:id="rId24"/>
    <p:sldId id="284" r:id="rId25"/>
    <p:sldId id="286" r:id="rId26"/>
    <p:sldId id="285" r:id="rId27"/>
    <p:sldId id="287" r:id="rId28"/>
    <p:sldId id="288" r:id="rId29"/>
    <p:sldId id="289" r:id="rId30"/>
    <p:sldId id="273"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2" y="10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kumimoji="1" lang="en-US" altLang="ja-JP" smtClean="0"/>
              <a:t>Click to edit Master title style</a:t>
            </a:r>
            <a:endParaRPr kumimoji="1" lang="ja-JP"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smtClean="0"/>
              <a:t>Click to edit Master subtitle style</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90886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039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7950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19999" y="459083"/>
            <a:ext cx="9504000" cy="1248000"/>
          </a:xfrm>
        </p:spPr>
        <p:txBody>
          <a:bodyPr anchor="ctr" anchorCtr="0"/>
          <a:lstStyle>
            <a:lvl1pPr algn="l">
              <a:lnSpc>
                <a:spcPct val="90000"/>
              </a:lnSpc>
              <a:defRPr sz="4267" spc="-151"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720000" y="1988999"/>
            <a:ext cx="10320000" cy="3840000"/>
          </a:xfrm>
        </p:spPr>
        <p:txBody>
          <a:bodyPr/>
          <a:lstStyle>
            <a:lvl1pPr>
              <a:lnSpc>
                <a:spcPts val="2500"/>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1pPr>
            <a:lvl2pPr>
              <a:lnSpc>
                <a:spcPts val="2333"/>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2pPr>
            <a:lvl3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3pPr>
            <a:lvl4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4pPr>
            <a:lvl5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spTree>
    <p:extLst>
      <p:ext uri="{BB962C8B-B14F-4D97-AF65-F5344CB8AC3E}">
        <p14:creationId xmlns:p14="http://schemas.microsoft.com/office/powerpoint/2010/main" val="404201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4070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smtClean="0"/>
              <a:t>Edit Master text styles</a:t>
            </a:r>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38846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sz="half" idx="1"/>
          </p:nvPr>
        </p:nvSpPr>
        <p:spPr>
          <a:xfrm>
            <a:off x="838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Content Placeholder 3"/>
          <p:cNvSpPr>
            <a:spLocks noGrp="1"/>
          </p:cNvSpPr>
          <p:nvPr>
            <p:ph sz="half" idx="2"/>
          </p:nvPr>
        </p:nvSpPr>
        <p:spPr>
          <a:xfrm>
            <a:off x="6172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13953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7" name="Date Placeholder 6"/>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72672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Date Placeholder 2"/>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83114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82793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36744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20214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B408-D017-480A-9A0A-1853254AB060}" type="datetimeFigureOut">
              <a:rPr kumimoji="1" lang="ja-JP" altLang="en-US" smtClean="0"/>
              <a:t>2018/4/17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82567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hyperlink" Target="https://github.com/wotakuro/BillBoardCreator" TargetMode="External"/><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unity3d.com/jp/current/Manual/RenderDocIntegration.html"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260" y="389789"/>
            <a:ext cx="4453483" cy="2407664"/>
          </a:xfrm>
          <a:prstGeom prst="rect">
            <a:avLst/>
          </a:prstGeom>
        </p:spPr>
      </p:pic>
      <p:pic>
        <p:nvPicPr>
          <p:cNvPr id="5" name="Picture 4"/>
          <p:cNvPicPr>
            <a:picLocks noChangeAspect="1"/>
          </p:cNvPicPr>
          <p:nvPr/>
        </p:nvPicPr>
        <p:blipFill rotWithShape="1">
          <a:blip r:embed="rId3"/>
          <a:srcRect l="418" t="440" r="909" b="1028"/>
          <a:stretch/>
        </p:blipFill>
        <p:spPr>
          <a:xfrm>
            <a:off x="6146275" y="389789"/>
            <a:ext cx="4232636" cy="2473269"/>
          </a:xfrm>
          <a:prstGeom prst="rect">
            <a:avLst/>
          </a:prstGeom>
        </p:spPr>
      </p:pic>
      <p:pic>
        <p:nvPicPr>
          <p:cNvPr id="6" name="Picture 5"/>
          <p:cNvPicPr>
            <a:picLocks noChangeAspect="1"/>
          </p:cNvPicPr>
          <p:nvPr/>
        </p:nvPicPr>
        <p:blipFill rotWithShape="1">
          <a:blip r:embed="rId4"/>
          <a:srcRect l="573" t="1212" r="928" b="1"/>
          <a:stretch/>
        </p:blipFill>
        <p:spPr>
          <a:xfrm>
            <a:off x="782004" y="3556763"/>
            <a:ext cx="4516739" cy="2666114"/>
          </a:xfrm>
          <a:prstGeom prst="rect">
            <a:avLst/>
          </a:prstGeom>
        </p:spPr>
      </p:pic>
      <p:pic>
        <p:nvPicPr>
          <p:cNvPr id="8" name="Picture 7"/>
          <p:cNvPicPr>
            <a:picLocks noChangeAspect="1"/>
          </p:cNvPicPr>
          <p:nvPr/>
        </p:nvPicPr>
        <p:blipFill>
          <a:blip r:embed="rId5"/>
          <a:stretch>
            <a:fillRect/>
          </a:stretch>
        </p:blipFill>
        <p:spPr>
          <a:xfrm>
            <a:off x="6004475" y="3563204"/>
            <a:ext cx="4516236" cy="2666114"/>
          </a:xfrm>
          <a:prstGeom prst="rect">
            <a:avLst/>
          </a:prstGeom>
        </p:spPr>
      </p:pic>
      <p:sp>
        <p:nvSpPr>
          <p:cNvPr id="9" name="Rectangle 8"/>
          <p:cNvSpPr/>
          <p:nvPr/>
        </p:nvSpPr>
        <p:spPr>
          <a:xfrm>
            <a:off x="2250743" y="2925509"/>
            <a:ext cx="6096000" cy="369332"/>
          </a:xfrm>
          <a:prstGeom prst="rect">
            <a:avLst/>
          </a:prstGeom>
        </p:spPr>
        <p:txBody>
          <a:bodyPr>
            <a:spAutoFit/>
          </a:bodyPr>
          <a:lstStyle/>
          <a:p>
            <a:r>
              <a:rPr lang="en-US" altLang="ja-JP" dirty="0" smtClean="0"/>
              <a:t>Work1.IJob</a:t>
            </a:r>
            <a:endParaRPr lang="ja-JP" altLang="en-US" dirty="0"/>
          </a:p>
        </p:txBody>
      </p:sp>
      <p:sp>
        <p:nvSpPr>
          <p:cNvPr id="10" name="Rectangle 9"/>
          <p:cNvSpPr/>
          <p:nvPr/>
        </p:nvSpPr>
        <p:spPr>
          <a:xfrm>
            <a:off x="7010487" y="2925509"/>
            <a:ext cx="2504212" cy="369332"/>
          </a:xfrm>
          <a:prstGeom prst="rect">
            <a:avLst/>
          </a:prstGeom>
        </p:spPr>
        <p:txBody>
          <a:bodyPr wrap="none">
            <a:spAutoFit/>
          </a:bodyPr>
          <a:lstStyle/>
          <a:p>
            <a:r>
              <a:rPr lang="en-US" altLang="ja-JP" dirty="0" smtClean="0"/>
              <a:t>Work2.IJobParallelFor</a:t>
            </a:r>
            <a:endParaRPr lang="ja-JP" altLang="en-US" dirty="0"/>
          </a:p>
        </p:txBody>
      </p:sp>
      <p:sp>
        <p:nvSpPr>
          <p:cNvPr id="11" name="Rectangle 10"/>
          <p:cNvSpPr/>
          <p:nvPr/>
        </p:nvSpPr>
        <p:spPr>
          <a:xfrm>
            <a:off x="1237636" y="6300133"/>
            <a:ext cx="3605474" cy="369332"/>
          </a:xfrm>
          <a:prstGeom prst="rect">
            <a:avLst/>
          </a:prstGeom>
        </p:spPr>
        <p:txBody>
          <a:bodyPr wrap="none">
            <a:spAutoFit/>
          </a:bodyPr>
          <a:lstStyle/>
          <a:p>
            <a:r>
              <a:rPr lang="en-US" altLang="ja-JP" dirty="0" smtClean="0"/>
              <a:t>Work3.IJobParallelForTransform</a:t>
            </a:r>
            <a:endParaRPr lang="ja-JP" altLang="en-US" dirty="0"/>
          </a:p>
        </p:txBody>
      </p:sp>
      <p:sp>
        <p:nvSpPr>
          <p:cNvPr id="12" name="Rectangle 11"/>
          <p:cNvSpPr/>
          <p:nvPr/>
        </p:nvSpPr>
        <p:spPr>
          <a:xfrm>
            <a:off x="6821333" y="6300133"/>
            <a:ext cx="2882520" cy="369332"/>
          </a:xfrm>
          <a:prstGeom prst="rect">
            <a:avLst/>
          </a:prstGeom>
        </p:spPr>
        <p:txBody>
          <a:bodyPr wrap="none">
            <a:spAutoFit/>
          </a:bodyPr>
          <a:lstStyle/>
          <a:p>
            <a:r>
              <a:rPr lang="en-US" altLang="ja-JP" dirty="0" smtClean="0"/>
              <a:t>Work4.RayCastCommand</a:t>
            </a:r>
            <a:endParaRPr lang="ja-JP" altLang="en-US" dirty="0"/>
          </a:p>
        </p:txBody>
      </p:sp>
    </p:spTree>
    <p:extLst>
      <p:ext uri="{BB962C8B-B14F-4D97-AF65-F5344CB8AC3E}">
        <p14:creationId xmlns:p14="http://schemas.microsoft.com/office/powerpoint/2010/main" val="147641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Work4. </a:t>
            </a:r>
            <a:r>
              <a:rPr lang="en-US" altLang="ja-JP" dirty="0" err="1"/>
              <a:t>RaycastCommand</a:t>
            </a:r>
            <a:endParaRPr kumimoji="1" lang="ja-JP" altLang="en-US" dirty="0"/>
          </a:p>
        </p:txBody>
      </p:sp>
      <p:sp>
        <p:nvSpPr>
          <p:cNvPr id="5" name="Rounded Rectangular Callout 4"/>
          <p:cNvSpPr/>
          <p:nvPr/>
        </p:nvSpPr>
        <p:spPr>
          <a:xfrm>
            <a:off x="7118690" y="2680141"/>
            <a:ext cx="412477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キャラクターは互いに</a:t>
            </a:r>
            <a:r>
              <a:rPr lang="en-US" altLang="ja-JP" dirty="0" smtClean="0"/>
              <a:t>Collider</a:t>
            </a:r>
            <a:r>
              <a:rPr lang="ja-JP" altLang="en-US" dirty="0" smtClean="0"/>
              <a:t>を持ち、ぶつかると向きを反転します。</a:t>
            </a:r>
            <a:endParaRPr lang="en-US" altLang="ja-JP" dirty="0" smtClean="0"/>
          </a:p>
          <a:p>
            <a:r>
              <a:rPr kumimoji="1" lang="en-US" altLang="ja-JP" sz="1600" dirty="0" smtClean="0"/>
              <a:t>Job</a:t>
            </a:r>
            <a:r>
              <a:rPr kumimoji="1" lang="ja-JP" altLang="en-US" sz="1600" dirty="0" smtClean="0"/>
              <a:t>化すると </a:t>
            </a:r>
            <a:r>
              <a:rPr kumimoji="1" lang="en-US" altLang="ja-JP" sz="1600" dirty="0" smtClean="0"/>
              <a:t>GalaxyS6</a:t>
            </a:r>
            <a:r>
              <a:rPr kumimoji="1" lang="ja-JP" altLang="en-US" sz="1600" dirty="0" smtClean="0"/>
              <a:t>で </a:t>
            </a:r>
            <a:r>
              <a:rPr kumimoji="1" lang="en-US" altLang="ja-JP" sz="1600" dirty="0" smtClean="0"/>
              <a:t>30FPS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923330"/>
          </a:xfrm>
          <a:prstGeom prst="rect">
            <a:avLst/>
          </a:prstGeom>
        </p:spPr>
        <p:txBody>
          <a:bodyPr wrap="square">
            <a:spAutoFit/>
          </a:bodyPr>
          <a:lstStyle/>
          <a:p>
            <a:r>
              <a:rPr lang="ja-JP" altLang="en-US" dirty="0"/>
              <a:t>キャラクタ</a:t>
            </a:r>
            <a:r>
              <a:rPr lang="ja-JP" altLang="en-US" dirty="0" smtClean="0"/>
              <a:t>ーは、それぞれ</a:t>
            </a:r>
            <a:r>
              <a:rPr lang="ja-JP" altLang="en-US" dirty="0"/>
              <a:t>進</a:t>
            </a:r>
            <a:r>
              <a:rPr lang="ja-JP" altLang="en-US" dirty="0" smtClean="0"/>
              <a:t>行</a:t>
            </a:r>
            <a:r>
              <a:rPr lang="ja-JP" altLang="en-US" dirty="0"/>
              <a:t>方向</a:t>
            </a:r>
            <a:r>
              <a:rPr lang="ja-JP" altLang="en-US" dirty="0" smtClean="0"/>
              <a:t>に</a:t>
            </a:r>
            <a:r>
              <a:rPr lang="en-US" altLang="ja-JP" dirty="0" smtClean="0"/>
              <a:t>Ray</a:t>
            </a:r>
            <a:r>
              <a:rPr lang="ja-JP" altLang="en-US" dirty="0" smtClean="0"/>
              <a:t>を飛ばして衝突検知しています。</a:t>
            </a:r>
            <a:endParaRPr lang="en-US" altLang="ja-JP" dirty="0" smtClean="0"/>
          </a:p>
          <a:p>
            <a:r>
              <a:rPr lang="ja-JP" altLang="en-US" dirty="0" smtClean="0"/>
              <a:t>まずは</a:t>
            </a:r>
            <a:r>
              <a:rPr lang="en-US" altLang="ja-JP" dirty="0" err="1" smtClean="0"/>
              <a:t>RaycastCommand</a:t>
            </a:r>
            <a:r>
              <a:rPr lang="ja-JP" altLang="en-US" dirty="0" smtClean="0"/>
              <a:t>を利用して、処理の</a:t>
            </a:r>
            <a:r>
              <a:rPr lang="en-US" altLang="ja-JP" dirty="0" smtClean="0"/>
              <a:t>Job</a:t>
            </a:r>
            <a:r>
              <a:rPr lang="ja-JP" altLang="en-US" dirty="0" smtClean="0"/>
              <a:t>化をしましょう。</a:t>
            </a:r>
            <a:endParaRPr lang="en-US" altLang="ja-JP" dirty="0" smtClean="0"/>
          </a:p>
          <a:p>
            <a:r>
              <a:rPr lang="ja-JP" altLang="en-US" dirty="0" smtClean="0"/>
              <a:t>また他にも</a:t>
            </a:r>
            <a:r>
              <a:rPr lang="en-US" altLang="ja-JP" dirty="0" smtClean="0"/>
              <a:t>Job</a:t>
            </a:r>
            <a:r>
              <a:rPr lang="ja-JP" altLang="en-US" dirty="0" smtClean="0"/>
              <a:t>化できるところは</a:t>
            </a:r>
            <a:r>
              <a:rPr lang="en-US" altLang="ja-JP" dirty="0" smtClean="0"/>
              <a:t>Job</a:t>
            </a:r>
            <a:r>
              <a:rPr lang="ja-JP" altLang="en-US" dirty="0" smtClean="0"/>
              <a:t>化してみましょう</a:t>
            </a:r>
            <a:endParaRPr lang="ja-JP" altLang="en-US" dirty="0"/>
          </a:p>
        </p:txBody>
      </p:sp>
      <p:pic>
        <p:nvPicPr>
          <p:cNvPr id="4" name="Picture 3"/>
          <p:cNvPicPr>
            <a:picLocks noChangeAspect="1"/>
          </p:cNvPicPr>
          <p:nvPr/>
        </p:nvPicPr>
        <p:blipFill>
          <a:blip r:embed="rId2"/>
          <a:stretch>
            <a:fillRect/>
          </a:stretch>
        </p:blipFill>
        <p:spPr>
          <a:xfrm>
            <a:off x="596798" y="1558149"/>
            <a:ext cx="6301436" cy="3719989"/>
          </a:xfrm>
          <a:prstGeom prst="rect">
            <a:avLst/>
          </a:prstGeom>
        </p:spPr>
      </p:pic>
    </p:spTree>
    <p:extLst>
      <p:ext uri="{BB962C8B-B14F-4D97-AF65-F5344CB8AC3E}">
        <p14:creationId xmlns:p14="http://schemas.microsoft.com/office/powerpoint/2010/main" val="388192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15" y="2785188"/>
            <a:ext cx="9504000" cy="1248000"/>
          </a:xfrm>
        </p:spPr>
        <p:txBody>
          <a:bodyPr/>
          <a:lstStyle/>
          <a:p>
            <a:r>
              <a:rPr lang="en-US" altLang="ja-JP" dirty="0" smtClean="0">
                <a:solidFill>
                  <a:schemeClr val="tx1"/>
                </a:solidFill>
              </a:rPr>
              <a:t>C# </a:t>
            </a:r>
            <a:r>
              <a:rPr lang="en-US" altLang="ja-JP" dirty="0" err="1" smtClean="0">
                <a:solidFill>
                  <a:schemeClr val="tx1"/>
                </a:solidFill>
              </a:rPr>
              <a:t>JobSystem</a:t>
            </a:r>
            <a:r>
              <a:rPr lang="ja-JP" altLang="en-US" dirty="0" smtClean="0">
                <a:solidFill>
                  <a:schemeClr val="tx1"/>
                </a:solidFill>
              </a:rPr>
              <a:t>でのテクニッ</a:t>
            </a:r>
            <a:r>
              <a:rPr lang="ja-JP" altLang="en-US" dirty="0" smtClean="0">
                <a:solidFill>
                  <a:schemeClr val="tx1"/>
                </a:solidFill>
              </a:rPr>
              <a:t>クについて</a:t>
            </a:r>
            <a:endParaRPr kumimoji="1" lang="ja-JP" altLang="en-US" dirty="0">
              <a:solidFill>
                <a:schemeClr val="tx1"/>
              </a:solidFill>
            </a:endParaRPr>
          </a:p>
        </p:txBody>
      </p:sp>
    </p:spTree>
    <p:extLst>
      <p:ext uri="{BB962C8B-B14F-4D97-AF65-F5344CB8AC3E}">
        <p14:creationId xmlns:p14="http://schemas.microsoft.com/office/powerpoint/2010/main" val="297325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endParaRPr lang="ja-JP" altLang="en-US" sz="3200" dirty="0">
              <a:solidFill>
                <a:schemeClr val="tx1"/>
              </a:solidFill>
            </a:endParaRPr>
          </a:p>
        </p:txBody>
      </p:sp>
      <p:sp>
        <p:nvSpPr>
          <p:cNvPr id="5" name="Rectangle 4"/>
          <p:cNvSpPr/>
          <p:nvPr/>
        </p:nvSpPr>
        <p:spPr>
          <a:xfrm>
            <a:off x="719997" y="1477144"/>
            <a:ext cx="8261684" cy="4770537"/>
          </a:xfrm>
          <a:prstGeom prst="rect">
            <a:avLst/>
          </a:prstGeom>
          <a:ln>
            <a:solidFill>
              <a:schemeClr val="bg1"/>
            </a:solidFill>
          </a:ln>
        </p:spPr>
        <p:txBody>
          <a:bodyPr wrap="square">
            <a:spAutoFit/>
          </a:bodyPr>
          <a:lstStyle/>
          <a:p>
            <a:r>
              <a:rPr lang="en-US" altLang="ja-JP" sz="1600" dirty="0"/>
              <a:t>class </a:t>
            </a:r>
            <a:r>
              <a:rPr lang="en-US" altLang="ja-JP" sz="1600" dirty="0" err="1"/>
              <a:t>JobTest</a:t>
            </a:r>
            <a:r>
              <a:rPr lang="en-US" altLang="ja-JP" sz="1600" dirty="0"/>
              <a:t> : </a:t>
            </a:r>
            <a:r>
              <a:rPr lang="en-US" altLang="ja-JP" sz="1600" dirty="0" err="1"/>
              <a:t>MonoBehaviour</a:t>
            </a:r>
            <a:r>
              <a:rPr lang="en-US" altLang="ja-JP" sz="1600" dirty="0"/>
              <a:t>{</a:t>
            </a:r>
          </a:p>
          <a:p>
            <a:r>
              <a:rPr lang="en-US" altLang="ja-JP" sz="1600" dirty="0"/>
              <a:t>  private </a:t>
            </a:r>
            <a:r>
              <a:rPr lang="en-US" altLang="ja-JP" sz="1600" dirty="0" err="1"/>
              <a:t>JobHandle</a:t>
            </a:r>
            <a:r>
              <a:rPr lang="en-US" altLang="ja-JP" sz="1600" dirty="0"/>
              <a:t> handle;</a:t>
            </a:r>
            <a:endParaRPr lang="en-US" altLang="ja-JP" sz="1600" dirty="0"/>
          </a:p>
          <a:p>
            <a:r>
              <a:rPr lang="en-US" altLang="ja-JP" sz="1600" dirty="0"/>
              <a:t> </a:t>
            </a:r>
            <a:r>
              <a:rPr lang="ja-JP" altLang="en-US" sz="1600" dirty="0"/>
              <a:t> </a:t>
            </a:r>
            <a:r>
              <a:rPr lang="en-US" altLang="ja-JP" sz="1600" dirty="0"/>
              <a:t>public Transform</a:t>
            </a:r>
            <a:r>
              <a:rPr lang="en-US" altLang="ja-JP" sz="1600" dirty="0"/>
              <a:t>[] </a:t>
            </a:r>
            <a:r>
              <a:rPr lang="en-US" altLang="ja-JP" sz="1600" dirty="0" err="1"/>
              <a:t>transformArray</a:t>
            </a:r>
            <a:r>
              <a:rPr lang="en-US" altLang="ja-JP" sz="1600" dirty="0"/>
              <a:t>;</a:t>
            </a:r>
          </a:p>
          <a:p>
            <a:endParaRPr lang="en-US" altLang="ja-JP" sz="1600" dirty="0"/>
          </a:p>
          <a:p>
            <a:r>
              <a:rPr lang="en-US" altLang="ja-JP" sz="1600" dirty="0"/>
              <a:t>  void Update(){</a:t>
            </a:r>
          </a:p>
          <a:p>
            <a:r>
              <a:rPr lang="en-US" altLang="ja-JP" sz="1600" dirty="0"/>
              <a:t> </a:t>
            </a:r>
            <a:r>
              <a:rPr lang="en-US" altLang="ja-JP" sz="1600" dirty="0"/>
              <a:t>   //</a:t>
            </a:r>
            <a:r>
              <a:rPr lang="ja-JP" altLang="en-US" sz="1600" dirty="0"/>
              <a:t>前のフレームで発行した</a:t>
            </a:r>
            <a:r>
              <a:rPr lang="en-US" altLang="ja-JP" sz="1600" dirty="0"/>
              <a:t>Job</a:t>
            </a:r>
            <a:r>
              <a:rPr lang="ja-JP" altLang="en-US" sz="1600" dirty="0"/>
              <a:t>が完了するのを待ちます</a:t>
            </a:r>
            <a:endParaRPr lang="en-US" altLang="ja-JP" sz="1600" dirty="0"/>
          </a:p>
          <a:p>
            <a:r>
              <a:rPr lang="en-US" altLang="ja-JP" sz="1600" dirty="0"/>
              <a:t>    </a:t>
            </a:r>
            <a:r>
              <a:rPr lang="en-US" altLang="ja-JP" sz="1600" dirty="0" err="1"/>
              <a:t>jobHandle.Complete</a:t>
            </a:r>
            <a:r>
              <a:rPr lang="en-US" altLang="ja-JP" sz="1600" dirty="0"/>
              <a:t>();</a:t>
            </a:r>
          </a:p>
          <a:p>
            <a:r>
              <a:rPr lang="en-US" altLang="ja-JP" sz="1600" dirty="0"/>
              <a:t>    // </a:t>
            </a:r>
            <a:r>
              <a:rPr lang="ja-JP" altLang="en-US" sz="1600" dirty="0"/>
              <a:t>並行して処理をしたい</a:t>
            </a:r>
            <a:r>
              <a:rPr lang="en-US" altLang="ja-JP" sz="1600" dirty="0"/>
              <a:t>Transform</a:t>
            </a:r>
            <a:r>
              <a:rPr lang="ja-JP" altLang="en-US" sz="1600" dirty="0"/>
              <a:t>のリストを定義します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transformAccessArray</a:t>
            </a:r>
            <a:r>
              <a:rPr lang="en-US" altLang="ja-JP" sz="1600" dirty="0"/>
              <a:t> = new </a:t>
            </a:r>
            <a:r>
              <a:rPr lang="en-US" altLang="ja-JP" sz="1600" dirty="0" err="1"/>
              <a:t>TransformAccessArray</a:t>
            </a:r>
            <a:r>
              <a:rPr lang="en-US" altLang="ja-JP" sz="1600" dirty="0"/>
              <a:t>(</a:t>
            </a:r>
            <a:r>
              <a:rPr lang="en-US" altLang="ja-JP" sz="1600" dirty="0" err="1"/>
              <a:t>transformArray</a:t>
            </a:r>
            <a:r>
              <a:rPr lang="en-US" altLang="ja-JP" sz="1600" dirty="0"/>
              <a:t>);</a:t>
            </a:r>
          </a:p>
          <a:p>
            <a:r>
              <a:rPr lang="en-US" altLang="ja-JP" sz="1600" dirty="0"/>
              <a:t>      // Job</a:t>
            </a:r>
            <a:r>
              <a:rPr lang="ja-JP" altLang="en-US" sz="1600" dirty="0"/>
              <a:t>を作成します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myTransformUpdateJob</a:t>
            </a:r>
            <a:r>
              <a:rPr lang="en-US" altLang="ja-JP" sz="1600" dirty="0"/>
              <a:t> </a:t>
            </a:r>
            <a:r>
              <a:rPr lang="en-US" altLang="ja-JP" sz="1600" dirty="0"/>
              <a:t>= new </a:t>
            </a:r>
            <a:r>
              <a:rPr lang="en-US" altLang="ja-JP" sz="1600" dirty="0" err="1"/>
              <a:t>MyTransformUpdateJob</a:t>
            </a:r>
            <a:r>
              <a:rPr lang="en-US" altLang="ja-JP" sz="1600" dirty="0"/>
              <a:t>(){</a:t>
            </a:r>
            <a:endParaRPr lang="en-US" altLang="ja-JP" sz="1600" dirty="0"/>
          </a:p>
          <a:p>
            <a:r>
              <a:rPr lang="en-US" altLang="ja-JP" sz="1600" dirty="0"/>
              <a:t> </a:t>
            </a:r>
            <a:r>
              <a:rPr lang="en-US" altLang="ja-JP" sz="1600" dirty="0"/>
              <a:t>     </a:t>
            </a:r>
            <a:r>
              <a:rPr lang="en-US" altLang="ja-JP" sz="1600" dirty="0"/>
              <a:t>time = </a:t>
            </a:r>
            <a:r>
              <a:rPr lang="en-US" altLang="ja-JP" sz="1600" dirty="0" err="1"/>
              <a:t>Time.deltaTime</a:t>
            </a:r>
            <a:r>
              <a:rPr lang="en-US" altLang="ja-JP" sz="1600" dirty="0"/>
              <a:t> ,  </a:t>
            </a:r>
            <a:r>
              <a:rPr lang="en-US" altLang="ja-JP" sz="1600" dirty="0" err="1"/>
              <a:t>objNum</a:t>
            </a:r>
            <a:r>
              <a:rPr lang="en-US" altLang="ja-JP" sz="1600" dirty="0"/>
              <a:t> = </a:t>
            </a:r>
            <a:r>
              <a:rPr lang="en-US" altLang="ja-JP" sz="1600" dirty="0" err="1"/>
              <a:t>transformArray.Length</a:t>
            </a:r>
            <a:endParaRPr lang="en-US" altLang="ja-JP" sz="1600" dirty="0"/>
          </a:p>
          <a:p>
            <a:r>
              <a:rPr lang="en-US" altLang="ja-JP" sz="1600" dirty="0"/>
              <a:t>    };</a:t>
            </a:r>
          </a:p>
          <a:p>
            <a:r>
              <a:rPr lang="en-US" altLang="ja-JP" sz="1600" dirty="0"/>
              <a:t>    // Job</a:t>
            </a:r>
            <a:r>
              <a:rPr lang="ja-JP" altLang="en-US" sz="1600" dirty="0"/>
              <a:t>を発行してます。この時点では、</a:t>
            </a:r>
            <a:r>
              <a:rPr lang="en-US" altLang="ja-JP" sz="1600" dirty="0" err="1"/>
              <a:t>Todo</a:t>
            </a:r>
            <a:r>
              <a:rPr lang="ja-JP" altLang="en-US" sz="1600" dirty="0"/>
              <a:t>用</a:t>
            </a:r>
            <a:r>
              <a:rPr lang="ja-JP" altLang="en-US" sz="1600" dirty="0"/>
              <a:t>の</a:t>
            </a:r>
            <a:r>
              <a:rPr lang="en-US" altLang="ja-JP" sz="1600" dirty="0"/>
              <a:t>Queue</a:t>
            </a:r>
            <a:r>
              <a:rPr lang="ja-JP" altLang="en-US" sz="1600" dirty="0"/>
              <a:t>に積まれるだけです</a:t>
            </a:r>
            <a:endParaRPr lang="en-US" altLang="ja-JP" sz="1600" dirty="0"/>
          </a:p>
          <a:p>
            <a:r>
              <a:rPr lang="en-US" altLang="ja-JP" sz="1600" dirty="0"/>
              <a:t>    </a:t>
            </a:r>
            <a:r>
              <a:rPr lang="en-US" altLang="ja-JP" sz="1600" dirty="0" err="1"/>
              <a:t>JobHandle</a:t>
            </a:r>
            <a:r>
              <a:rPr lang="en-US" altLang="ja-JP" sz="1600" dirty="0"/>
              <a:t> handle = </a:t>
            </a:r>
            <a:r>
              <a:rPr lang="en-US" altLang="ja-JP" sz="1600" dirty="0" err="1"/>
              <a:t>myTransformUpdateJob.Schedule</a:t>
            </a:r>
            <a:r>
              <a:rPr lang="en-US" altLang="ja-JP" sz="1600" dirty="0"/>
              <a:t>(</a:t>
            </a:r>
            <a:r>
              <a:rPr lang="ja-JP" altLang="en-US" sz="1600" dirty="0"/>
              <a:t> </a:t>
            </a:r>
            <a:r>
              <a:rPr lang="en-US" altLang="ja-JP" sz="1600" dirty="0" err="1"/>
              <a:t>transformAccessArray</a:t>
            </a:r>
            <a:r>
              <a:rPr lang="en-US" altLang="ja-JP" sz="1600" dirty="0"/>
              <a:t> );</a:t>
            </a:r>
          </a:p>
          <a:p>
            <a:r>
              <a:rPr lang="en-US" altLang="ja-JP" sz="1600" dirty="0"/>
              <a:t> </a:t>
            </a:r>
            <a:r>
              <a:rPr lang="en-US" altLang="ja-JP" sz="1600" dirty="0"/>
              <a:t>   // [</a:t>
            </a:r>
            <a:r>
              <a:rPr lang="ja-JP" altLang="en-US" sz="1600" dirty="0"/>
              <a:t>重要</a:t>
            </a:r>
            <a:r>
              <a:rPr lang="en-US" altLang="ja-JP" sz="1600" dirty="0"/>
              <a:t>] </a:t>
            </a:r>
            <a:r>
              <a:rPr lang="ja-JP" altLang="en-US" sz="1600" dirty="0"/>
              <a:t>実際に積まれた</a:t>
            </a:r>
            <a:r>
              <a:rPr lang="en-US" altLang="ja-JP" sz="1600" dirty="0"/>
              <a:t>Job</a:t>
            </a:r>
            <a:r>
              <a:rPr lang="ja-JP" altLang="en-US" sz="1600" dirty="0"/>
              <a:t>の実行を促します</a:t>
            </a:r>
            <a:endParaRPr lang="en-US" altLang="ja-JP" sz="1600" dirty="0"/>
          </a:p>
          <a:p>
            <a:r>
              <a:rPr lang="en-US" altLang="ja-JP" sz="1600" dirty="0"/>
              <a:t>    </a:t>
            </a:r>
            <a:r>
              <a:rPr lang="en-US" altLang="ja-JP" sz="1600" dirty="0" err="1"/>
              <a:t>JobHandle.ScheduleBatchedJobs</a:t>
            </a:r>
            <a:r>
              <a:rPr lang="en-US" altLang="ja-JP" sz="1600" dirty="0"/>
              <a:t>();</a:t>
            </a:r>
          </a:p>
          <a:p>
            <a:r>
              <a:rPr lang="en-US" altLang="ja-JP" sz="1600" dirty="0"/>
              <a:t>  }</a:t>
            </a:r>
            <a:br>
              <a:rPr lang="en-US" altLang="ja-JP" sz="1600" dirty="0"/>
            </a:br>
            <a:r>
              <a:rPr lang="en-US" altLang="ja-JP" sz="1600" dirty="0"/>
              <a:t>}</a:t>
            </a:r>
            <a:endParaRPr lang="en-US" altLang="ja-JP" sz="1600" dirty="0"/>
          </a:p>
        </p:txBody>
      </p:sp>
    </p:spTree>
    <p:extLst>
      <p:ext uri="{BB962C8B-B14F-4D97-AF65-F5344CB8AC3E}">
        <p14:creationId xmlns:p14="http://schemas.microsoft.com/office/powerpoint/2010/main" val="1990845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endParaRPr lang="ja-JP" altLang="en-US" sz="3200" dirty="0">
              <a:solidFill>
                <a:schemeClr val="tx1"/>
              </a:solidFill>
            </a:endParaRPr>
          </a:p>
        </p:txBody>
      </p:sp>
      <p:sp>
        <p:nvSpPr>
          <p:cNvPr id="4" name="Rectangle 3"/>
          <p:cNvSpPr/>
          <p:nvPr/>
        </p:nvSpPr>
        <p:spPr>
          <a:xfrm>
            <a:off x="1234040" y="1317282"/>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6" name="Rectangle 5"/>
          <p:cNvSpPr/>
          <p:nvPr/>
        </p:nvSpPr>
        <p:spPr>
          <a:xfrm>
            <a:off x="3258509" y="131651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7" name="Rectangle 6"/>
          <p:cNvSpPr/>
          <p:nvPr/>
        </p:nvSpPr>
        <p:spPr>
          <a:xfrm>
            <a:off x="3605714" y="1841901"/>
            <a:ext cx="1715581"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更新処理</a:t>
            </a:r>
            <a:endParaRPr lang="en-US" altLang="ja-JP" sz="1467" dirty="0"/>
          </a:p>
        </p:txBody>
      </p:sp>
      <p:sp>
        <p:nvSpPr>
          <p:cNvPr id="8" name="Rectangle 7"/>
          <p:cNvSpPr/>
          <p:nvPr/>
        </p:nvSpPr>
        <p:spPr>
          <a:xfrm>
            <a:off x="1234039" y="2208842"/>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9" name="Rectangle 8"/>
          <p:cNvSpPr/>
          <p:nvPr/>
        </p:nvSpPr>
        <p:spPr>
          <a:xfrm>
            <a:off x="3258507" y="220806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10" name="Rectangle 9"/>
          <p:cNvSpPr/>
          <p:nvPr/>
        </p:nvSpPr>
        <p:spPr>
          <a:xfrm>
            <a:off x="3605713" y="2299287"/>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4" name="Rectangle 13"/>
          <p:cNvSpPr/>
          <p:nvPr/>
        </p:nvSpPr>
        <p:spPr>
          <a:xfrm>
            <a:off x="3365856" y="1473374"/>
            <a:ext cx="2190093"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の発行及び完了待ち</a:t>
            </a:r>
            <a:endParaRPr lang="en-US" altLang="ja-JP" sz="1467" dirty="0"/>
          </a:p>
        </p:txBody>
      </p:sp>
      <p:sp>
        <p:nvSpPr>
          <p:cNvPr id="15" name="Rectangle 14"/>
          <p:cNvSpPr/>
          <p:nvPr/>
        </p:nvSpPr>
        <p:spPr>
          <a:xfrm>
            <a:off x="5714563" y="1465743"/>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a:t>
            </a:r>
            <a:r>
              <a:rPr lang="ja-JP" altLang="en-US" sz="1467" dirty="0"/>
              <a:t>ン側での描画等の更新処理</a:t>
            </a:r>
            <a:endParaRPr lang="en-US" altLang="ja-JP" sz="1467" dirty="0"/>
          </a:p>
        </p:txBody>
      </p:sp>
      <p:sp>
        <p:nvSpPr>
          <p:cNvPr id="16" name="Rectangle 15"/>
          <p:cNvSpPr/>
          <p:nvPr/>
        </p:nvSpPr>
        <p:spPr>
          <a:xfrm>
            <a:off x="6611477" y="2299287"/>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8" name="Rectangle 17"/>
          <p:cNvSpPr/>
          <p:nvPr/>
        </p:nvSpPr>
        <p:spPr>
          <a:xfrm>
            <a:off x="5870838" y="1820349"/>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4" name="Rectangle 33"/>
          <p:cNvSpPr/>
          <p:nvPr/>
        </p:nvSpPr>
        <p:spPr>
          <a:xfrm>
            <a:off x="1226348" y="2728373"/>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35" name="Rectangle 34"/>
          <p:cNvSpPr/>
          <p:nvPr/>
        </p:nvSpPr>
        <p:spPr>
          <a:xfrm>
            <a:off x="3250817" y="272759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36" name="Rectangle 35"/>
          <p:cNvSpPr/>
          <p:nvPr/>
        </p:nvSpPr>
        <p:spPr>
          <a:xfrm>
            <a:off x="3598023" y="2818818"/>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37" name="Rectangle 36"/>
          <p:cNvSpPr/>
          <p:nvPr/>
        </p:nvSpPr>
        <p:spPr>
          <a:xfrm>
            <a:off x="6603786" y="2818818"/>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8" name="Rectangle 37"/>
          <p:cNvSpPr/>
          <p:nvPr/>
        </p:nvSpPr>
        <p:spPr>
          <a:xfrm>
            <a:off x="1242631" y="4296078"/>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39" name="Rectangle 38"/>
          <p:cNvSpPr/>
          <p:nvPr/>
        </p:nvSpPr>
        <p:spPr>
          <a:xfrm>
            <a:off x="3250815" y="428413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0" name="Rectangle 39"/>
          <p:cNvSpPr/>
          <p:nvPr/>
        </p:nvSpPr>
        <p:spPr>
          <a:xfrm>
            <a:off x="4125592" y="4372933"/>
            <a:ext cx="630761" cy="709211"/>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発行</a:t>
            </a:r>
            <a:endParaRPr lang="en-US" altLang="ja-JP" sz="1467" dirty="0"/>
          </a:p>
        </p:txBody>
      </p:sp>
      <p:sp>
        <p:nvSpPr>
          <p:cNvPr id="41" name="Rectangle 40"/>
          <p:cNvSpPr/>
          <p:nvPr/>
        </p:nvSpPr>
        <p:spPr>
          <a:xfrm>
            <a:off x="1226347" y="519076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2" name="Rectangle 41"/>
          <p:cNvSpPr/>
          <p:nvPr/>
        </p:nvSpPr>
        <p:spPr>
          <a:xfrm>
            <a:off x="3250815" y="5189995"/>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3" name="Rectangle 42"/>
          <p:cNvSpPr/>
          <p:nvPr/>
        </p:nvSpPr>
        <p:spPr>
          <a:xfrm>
            <a:off x="4440971" y="529601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44" name="Rectangle 43"/>
          <p:cNvSpPr/>
          <p:nvPr/>
        </p:nvSpPr>
        <p:spPr>
          <a:xfrm>
            <a:off x="3402089" y="4397715"/>
            <a:ext cx="622359" cy="67710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完</a:t>
            </a:r>
            <a:r>
              <a:rPr lang="ja-JP" altLang="en-US" sz="1467" dirty="0"/>
              <a:t>了</a:t>
            </a:r>
            <a:r>
              <a:rPr lang="ja-JP" altLang="en-US" sz="1467" dirty="0"/>
              <a:t>待</a:t>
            </a:r>
            <a:r>
              <a:rPr lang="ja-JP" altLang="en-US" sz="1467" dirty="0"/>
              <a:t>ち</a:t>
            </a:r>
            <a:endParaRPr lang="en-US" altLang="ja-JP" sz="1467" dirty="0"/>
          </a:p>
        </p:txBody>
      </p:sp>
      <p:sp>
        <p:nvSpPr>
          <p:cNvPr id="45" name="Rectangle 44"/>
          <p:cNvSpPr/>
          <p:nvPr/>
        </p:nvSpPr>
        <p:spPr>
          <a:xfrm>
            <a:off x="4929219" y="4447670"/>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a:t>
            </a:r>
            <a:r>
              <a:rPr lang="ja-JP" altLang="en-US" sz="1467" dirty="0"/>
              <a:t>ン側での描画等の更新処理</a:t>
            </a:r>
            <a:endParaRPr lang="en-US" altLang="ja-JP" sz="1467" dirty="0"/>
          </a:p>
        </p:txBody>
      </p:sp>
      <p:sp>
        <p:nvSpPr>
          <p:cNvPr id="46" name="Rectangle 45"/>
          <p:cNvSpPr/>
          <p:nvPr/>
        </p:nvSpPr>
        <p:spPr>
          <a:xfrm>
            <a:off x="6603785" y="5281214"/>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7" name="Rectangle 46"/>
          <p:cNvSpPr/>
          <p:nvPr/>
        </p:nvSpPr>
        <p:spPr>
          <a:xfrm>
            <a:off x="5571106" y="4813590"/>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8" name="Rectangle 47"/>
          <p:cNvSpPr/>
          <p:nvPr/>
        </p:nvSpPr>
        <p:spPr>
          <a:xfrm>
            <a:off x="1218656" y="571029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9" name="Rectangle 48"/>
          <p:cNvSpPr/>
          <p:nvPr/>
        </p:nvSpPr>
        <p:spPr>
          <a:xfrm>
            <a:off x="3243125" y="5709526"/>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50" name="Rectangle 49"/>
          <p:cNvSpPr/>
          <p:nvPr/>
        </p:nvSpPr>
        <p:spPr>
          <a:xfrm>
            <a:off x="4440971" y="577476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51" name="Rectangle 50"/>
          <p:cNvSpPr/>
          <p:nvPr/>
        </p:nvSpPr>
        <p:spPr>
          <a:xfrm>
            <a:off x="6998859" y="4810475"/>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08" name="Rectangle 107"/>
          <p:cNvSpPr/>
          <p:nvPr/>
        </p:nvSpPr>
        <p:spPr>
          <a:xfrm>
            <a:off x="6403785" y="5786434"/>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10" name="Rounded Rectangular Callout 109"/>
          <p:cNvSpPr/>
          <p:nvPr/>
        </p:nvSpPr>
        <p:spPr>
          <a:xfrm>
            <a:off x="835757" y="3373542"/>
            <a:ext cx="4217187" cy="801004"/>
          </a:xfrm>
          <a:prstGeom prst="wedgeRoundRectCallout">
            <a:avLst>
              <a:gd name="adj1" fmla="val 58817"/>
              <a:gd name="adj2" fmla="val -26929"/>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エンジンの処理の隙間にユーザーの処理を埋める事で全体での処理時間を縮める事が可能です</a:t>
            </a:r>
            <a:endParaRPr lang="en-US" altLang="ja-JP" sz="1400" dirty="0"/>
          </a:p>
        </p:txBody>
      </p:sp>
      <p:sp>
        <p:nvSpPr>
          <p:cNvPr id="111" name="Down Arrow 110"/>
          <p:cNvSpPr/>
          <p:nvPr/>
        </p:nvSpPr>
        <p:spPr>
          <a:xfrm>
            <a:off x="5233956" y="3344635"/>
            <a:ext cx="1110827" cy="839893"/>
          </a:xfrm>
          <a:prstGeom prst="downArrow">
            <a:avLst/>
          </a:prstGeom>
          <a:ln/>
        </p:spPr>
        <p:style>
          <a:lnRef idx="2">
            <a:schemeClr val="accent1"/>
          </a:lnRef>
          <a:fillRef idx="1">
            <a:schemeClr val="lt1"/>
          </a:fillRef>
          <a:effectRef idx="0">
            <a:schemeClr val="accent1"/>
          </a:effectRef>
          <a:fontRef idx="minor">
            <a:schemeClr val="dk1"/>
          </a:fontRef>
        </p:style>
        <p:txBody>
          <a:bodyPr lIns="96000" tIns="96000" rIns="96000" bIns="96000" rtlCol="0" anchor="ctr"/>
          <a:lstStyle/>
          <a:p>
            <a:pPr algn="ctr">
              <a:lnSpc>
                <a:spcPct val="150000"/>
              </a:lnSpc>
            </a:pPr>
            <a:endParaRPr lang="ja-JP" altLang="en-US" sz="2400" dirty="0" err="1"/>
          </a:p>
        </p:txBody>
      </p:sp>
      <p:cxnSp>
        <p:nvCxnSpPr>
          <p:cNvPr id="112" name="Straight Connector 111"/>
          <p:cNvCxnSpPr/>
          <p:nvPr/>
        </p:nvCxnSpPr>
        <p:spPr>
          <a:xfrm flipH="1">
            <a:off x="8883295" y="1687120"/>
            <a:ext cx="744643" cy="2759777"/>
          </a:xfrm>
          <a:prstGeom prst="line">
            <a:avLst/>
          </a:prstGeom>
          <a:ln w="44450" cap="flat" cmpd="sng" algn="ctr">
            <a:solidFill>
              <a:schemeClr val="accent5"/>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89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319128" cy="2196445"/>
          </a:xfrm>
        </p:spPr>
        <p:txBody>
          <a:bodyPr>
            <a:normAutofit/>
          </a:bodyPr>
          <a:lstStyle/>
          <a:p>
            <a:r>
              <a:rPr kumimoji="1" lang="ja-JP" altLang="en-US" sz="3200" dirty="0" smtClean="0"/>
              <a:t>これ以下は おまけコンテンツです</a:t>
            </a:r>
            <a:r>
              <a:rPr kumimoji="1" lang="en-US" altLang="ja-JP" sz="3200" dirty="0" smtClean="0"/>
              <a:t/>
            </a:r>
            <a:br>
              <a:rPr kumimoji="1" lang="en-US" altLang="ja-JP" sz="3200" dirty="0" smtClean="0"/>
            </a:br>
            <a:r>
              <a:rPr lang="en-US" altLang="ja-JP" sz="3200" dirty="0" smtClean="0"/>
              <a:t>C# </a:t>
            </a:r>
            <a:r>
              <a:rPr lang="en-US" altLang="ja-JP" sz="3200" dirty="0" err="1" smtClean="0"/>
              <a:t>JobSystem</a:t>
            </a:r>
            <a:r>
              <a:rPr lang="ja-JP" altLang="en-US" sz="3200" dirty="0" smtClean="0"/>
              <a:t>とは関係のない部分での</a:t>
            </a:r>
            <a:r>
              <a:rPr lang="en-US" altLang="ja-JP" sz="3200" dirty="0" smtClean="0"/>
              <a:t/>
            </a:r>
            <a:br>
              <a:rPr lang="en-US" altLang="ja-JP" sz="3200" dirty="0" smtClean="0"/>
            </a:br>
            <a:r>
              <a:rPr lang="ja-JP" altLang="en-US" sz="3200" dirty="0" smtClean="0"/>
              <a:t>高速化話です</a:t>
            </a:r>
            <a:endParaRPr kumimoji="1" lang="ja-JP"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84" y="2141357"/>
            <a:ext cx="3524250" cy="2914650"/>
          </a:xfrm>
          <a:prstGeom prst="rect">
            <a:avLst/>
          </a:prstGeom>
        </p:spPr>
      </p:pic>
    </p:spTree>
    <p:extLst>
      <p:ext uri="{BB962C8B-B14F-4D97-AF65-F5344CB8AC3E}">
        <p14:creationId xmlns:p14="http://schemas.microsoft.com/office/powerpoint/2010/main" val="322456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おまけ・・・</a:t>
            </a:r>
            <a:endParaRPr kumimoji="1" lang="ja-JP" altLang="en-US" dirty="0"/>
          </a:p>
        </p:txBody>
      </p:sp>
      <p:sp>
        <p:nvSpPr>
          <p:cNvPr id="3" name="Content Placeholder 2"/>
          <p:cNvSpPr>
            <a:spLocks noGrp="1"/>
          </p:cNvSpPr>
          <p:nvPr>
            <p:ph idx="1"/>
          </p:nvPr>
        </p:nvSpPr>
        <p:spPr/>
        <p:txBody>
          <a:bodyPr/>
          <a:lstStyle/>
          <a:p>
            <a:r>
              <a:rPr kumimoji="1" lang="en-US" altLang="ja-JP" dirty="0" err="1" smtClean="0"/>
              <a:t>PlayerLoopSystem</a:t>
            </a:r>
            <a:r>
              <a:rPr kumimoji="1" lang="ja-JP" altLang="en-US" dirty="0" smtClean="0"/>
              <a:t>について</a:t>
            </a:r>
            <a:endParaRPr kumimoji="1" lang="en-US" altLang="ja-JP" dirty="0" smtClean="0"/>
          </a:p>
          <a:p>
            <a:r>
              <a:rPr lang="ja-JP" altLang="en-US" dirty="0"/>
              <a:t>ビルボー</a:t>
            </a:r>
            <a:r>
              <a:rPr lang="ja-JP" altLang="en-US" dirty="0" smtClean="0"/>
              <a:t>ドでの描画について</a:t>
            </a:r>
            <a:endParaRPr kumimoji="1" lang="en-US" altLang="ja-JP" dirty="0" smtClean="0"/>
          </a:p>
          <a:p>
            <a:r>
              <a:rPr kumimoji="1" lang="en-US" altLang="ja-JP" dirty="0" smtClean="0"/>
              <a:t>GPU</a:t>
            </a:r>
            <a:r>
              <a:rPr kumimoji="1" lang="ja-JP" altLang="en-US" dirty="0" smtClean="0"/>
              <a:t>インスタンシングでの描画</a:t>
            </a:r>
            <a:endParaRPr kumimoji="1" lang="en-US" altLang="ja-JP" dirty="0" smtClean="0"/>
          </a:p>
          <a:p>
            <a:r>
              <a:rPr lang="en-US" altLang="ja-JP" dirty="0" smtClean="0"/>
              <a:t>Scriptable </a:t>
            </a:r>
            <a:r>
              <a:rPr lang="en-US" altLang="ja-JP" dirty="0" err="1" smtClean="0"/>
              <a:t>RenderPipeline</a:t>
            </a:r>
            <a:r>
              <a:rPr lang="en-US" altLang="ja-JP" dirty="0" smtClean="0"/>
              <a:t>(SRP)</a:t>
            </a:r>
            <a:r>
              <a:rPr lang="ja-JP" altLang="en-US" dirty="0" smtClean="0"/>
              <a:t>について</a:t>
            </a:r>
            <a:endParaRPr lang="en-US" altLang="ja-JP" dirty="0" smtClean="0"/>
          </a:p>
          <a:p>
            <a:r>
              <a:rPr lang="en-US" altLang="ja-JP" dirty="0" smtClean="0"/>
              <a:t>Culling</a:t>
            </a:r>
            <a:r>
              <a:rPr lang="ja-JP" altLang="en-US" dirty="0" smtClean="0"/>
              <a:t>周りについて</a:t>
            </a:r>
            <a:endParaRPr lang="en-US" altLang="ja-JP" dirty="0" smtClean="0"/>
          </a:p>
        </p:txBody>
      </p:sp>
    </p:spTree>
    <p:extLst>
      <p:ext uri="{BB962C8B-B14F-4D97-AF65-F5344CB8AC3E}">
        <p14:creationId xmlns:p14="http://schemas.microsoft.com/office/powerpoint/2010/main" val="333022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PlayerLoopSystem</a:t>
            </a:r>
            <a:r>
              <a:rPr kumimoji="1" lang="ja-JP" altLang="en-US" dirty="0" smtClean="0"/>
              <a:t>について</a:t>
            </a:r>
            <a:endParaRPr kumimoji="1" lang="ja-JP" altLang="en-US" dirty="0"/>
          </a:p>
        </p:txBody>
      </p:sp>
      <p:sp>
        <p:nvSpPr>
          <p:cNvPr id="3" name="Content Placeholder 2"/>
          <p:cNvSpPr>
            <a:spLocks noGrp="1"/>
          </p:cNvSpPr>
          <p:nvPr>
            <p:ph idx="1"/>
          </p:nvPr>
        </p:nvSpPr>
        <p:spPr/>
        <p:txBody>
          <a:bodyPr/>
          <a:lstStyle/>
          <a:p>
            <a:r>
              <a:rPr kumimoji="1" lang="en-US" altLang="ja-JP" dirty="0" smtClean="0"/>
              <a:t>2018.1</a:t>
            </a:r>
            <a:r>
              <a:rPr kumimoji="1" lang="ja-JP" altLang="en-US" dirty="0" smtClean="0"/>
              <a:t>から入った新機能です。</a:t>
            </a:r>
            <a:endParaRPr kumimoji="1" lang="en-US" altLang="ja-JP" dirty="0" smtClean="0"/>
          </a:p>
          <a:p>
            <a:pPr lvl="1"/>
            <a:r>
              <a:rPr lang="ja-JP" altLang="en-US" dirty="0"/>
              <a:t>メイ</a:t>
            </a:r>
            <a:r>
              <a:rPr lang="ja-JP" altLang="en-US" dirty="0" smtClean="0"/>
              <a:t>ン</a:t>
            </a:r>
            <a:r>
              <a:rPr lang="ja-JP" altLang="en-US" dirty="0"/>
              <a:t>ルー</a:t>
            </a:r>
            <a:r>
              <a:rPr lang="ja-JP" altLang="en-US" dirty="0" smtClean="0"/>
              <a:t>プから余計な処理を省く事が出来たり、システム側の呼び出しタイミングをフックして何か処理を挟むことが出来ます</a:t>
            </a:r>
            <a:endParaRPr kumimoji="1" lang="en-US" altLang="ja-JP" dirty="0" smtClean="0"/>
          </a:p>
          <a:p>
            <a:endParaRPr kumimoji="1" lang="en-US" altLang="ja-JP" dirty="0" smtClean="0"/>
          </a:p>
          <a:p>
            <a:r>
              <a:rPr kumimoji="1" lang="ja-JP" altLang="en-US" dirty="0" smtClean="0"/>
              <a:t>このプロジェクトでは</a:t>
            </a:r>
            <a:r>
              <a:rPr kumimoji="1" lang="en-US" altLang="ja-JP" dirty="0" smtClean="0"/>
              <a:t>Physics</a:t>
            </a:r>
            <a:r>
              <a:rPr kumimoji="1" lang="ja-JP" altLang="en-US" dirty="0" smtClean="0"/>
              <a:t>の更新処理を止めるために</a:t>
            </a:r>
            <a:r>
              <a:rPr kumimoji="1" lang="en-US" altLang="ja-JP" dirty="0" err="1" smtClean="0"/>
              <a:t>PlayerLoopSystem</a:t>
            </a:r>
            <a:r>
              <a:rPr lang="ja-JP" altLang="en-US" dirty="0" smtClean="0"/>
              <a:t>をカスタマイズしています。</a:t>
            </a:r>
            <a:endParaRPr lang="en-US" altLang="ja-JP" dirty="0" smtClean="0"/>
          </a:p>
          <a:p>
            <a:pPr lvl="1"/>
            <a:r>
              <a:rPr kumimoji="1" lang="ja-JP" altLang="en-US" dirty="0" smtClean="0"/>
              <a:t>プロジェクト内にある</a:t>
            </a:r>
            <a:r>
              <a:rPr lang="ja-JP" altLang="en-US" dirty="0" smtClean="0"/>
              <a:t>「</a:t>
            </a:r>
            <a:r>
              <a:rPr lang="en-US" altLang="ja-JP" dirty="0" err="1" smtClean="0"/>
              <a:t>CustomPlayerLoop.cs</a:t>
            </a:r>
            <a:r>
              <a:rPr lang="ja-JP" altLang="en-US" dirty="0" smtClean="0"/>
              <a:t>」で、実際に処理しております</a:t>
            </a:r>
            <a:endParaRPr kumimoji="1" lang="ja-JP" altLang="en-US" dirty="0"/>
          </a:p>
        </p:txBody>
      </p:sp>
    </p:spTree>
    <p:extLst>
      <p:ext uri="{BB962C8B-B14F-4D97-AF65-F5344CB8AC3E}">
        <p14:creationId xmlns:p14="http://schemas.microsoft.com/office/powerpoint/2010/main" val="349940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1146175"/>
          </a:xfrm>
        </p:spPr>
        <p:txBody>
          <a:bodyPr/>
          <a:lstStyle/>
          <a:p>
            <a:pPr marL="0" indent="0">
              <a:buNone/>
            </a:pPr>
            <a:r>
              <a:rPr kumimoji="1" lang="ja-JP" altLang="en-US" dirty="0" smtClean="0"/>
              <a:t>今回のキャラクターは全てビルボードでの</a:t>
            </a:r>
            <a:r>
              <a:rPr kumimoji="1" lang="en-US" altLang="ja-JP" dirty="0" smtClean="0"/>
              <a:t>Sprite</a:t>
            </a:r>
            <a:r>
              <a:rPr kumimoji="1" lang="ja-JP" altLang="en-US" dirty="0" smtClean="0"/>
              <a:t>切り替えアニメーションで実装しています。</a:t>
            </a:r>
            <a:endParaRPr kumimoji="1" lang="en-US" altLang="ja-JP" dirty="0" smtClean="0"/>
          </a:p>
          <a:p>
            <a:pPr marL="0" indent="0">
              <a:buNone/>
            </a:pP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394488"/>
            <a:ext cx="914400"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634" y="5394488"/>
            <a:ext cx="914400" cy="914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419" y="5394488"/>
            <a:ext cx="914400" cy="914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6849" y="539448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342" y="5394488"/>
            <a:ext cx="914400" cy="9144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4542" y="5382704"/>
            <a:ext cx="914400" cy="9144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4757" y="5382704"/>
            <a:ext cx="914400" cy="914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8265" y="5382704"/>
            <a:ext cx="914400" cy="914400"/>
          </a:xfrm>
          <a:prstGeom prst="rect">
            <a:avLst/>
          </a:prstGeom>
        </p:spPr>
      </p:pic>
      <p:sp>
        <p:nvSpPr>
          <p:cNvPr id="13" name="Content Placeholder 2"/>
          <p:cNvSpPr txBox="1">
            <a:spLocks/>
          </p:cNvSpPr>
          <p:nvPr/>
        </p:nvSpPr>
        <p:spPr>
          <a:xfrm>
            <a:off x="905758" y="3669987"/>
            <a:ext cx="10515600" cy="1712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下記ツールを利用し、事前にアニメーションしたキャラから</a:t>
            </a:r>
            <a:r>
              <a:rPr lang="en-US" altLang="ja-JP" dirty="0" smtClean="0"/>
              <a:t>8</a:t>
            </a:r>
            <a:r>
              <a:rPr lang="ja-JP" altLang="en-US" dirty="0" smtClean="0"/>
              <a:t>方向分の</a:t>
            </a:r>
            <a:r>
              <a:rPr lang="en-US" altLang="ja-JP" dirty="0" smtClean="0"/>
              <a:t>Texture</a:t>
            </a:r>
            <a:r>
              <a:rPr lang="ja-JP" altLang="en-US" dirty="0" smtClean="0"/>
              <a:t>を生成しています。カメラの角度を考慮して、適切な向きの画像を選ぶようになっています</a:t>
            </a:r>
            <a:endParaRPr lang="en-US" altLang="ja-JP" dirty="0"/>
          </a:p>
          <a:p>
            <a:pPr marL="0" indent="0">
              <a:buNone/>
            </a:pPr>
            <a:r>
              <a:rPr lang="en-US" altLang="ja-JP" sz="1700" dirty="0" smtClean="0">
                <a:hlinkClick r:id="rId10"/>
              </a:rPr>
              <a:t>https://github.com/wotakuro/BillBoardCreator</a:t>
            </a:r>
            <a:r>
              <a:rPr lang="en-US" altLang="ja-JP" sz="1700" dirty="0" smtClean="0"/>
              <a:t> </a:t>
            </a:r>
            <a:endParaRPr lang="ja-JP" altLang="en-US" sz="1700" dirty="0"/>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3453" y="2661321"/>
            <a:ext cx="914400" cy="9144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3145" y="2636001"/>
            <a:ext cx="914400" cy="9144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8304" y="2649537"/>
            <a:ext cx="914400" cy="9144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2850" y="2666034"/>
            <a:ext cx="914400" cy="9144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75304" y="2635725"/>
            <a:ext cx="914400" cy="9144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1523" y="2661321"/>
            <a:ext cx="914400" cy="91440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54974" y="2661321"/>
            <a:ext cx="914400" cy="91440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2749" y="2635396"/>
            <a:ext cx="914400" cy="914400"/>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5549" y="2649537"/>
            <a:ext cx="914400" cy="91440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70770" y="2661321"/>
            <a:ext cx="914400" cy="91440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3094" y="2649537"/>
            <a:ext cx="914400" cy="914400"/>
          </a:xfrm>
          <a:prstGeom prst="rect">
            <a:avLst/>
          </a:prstGeom>
        </p:spPr>
      </p:pic>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02879" y="2661321"/>
            <a:ext cx="914400" cy="914400"/>
          </a:xfrm>
          <a:prstGeom prst="rect">
            <a:avLst/>
          </a:prstGeom>
        </p:spPr>
      </p:pic>
      <p:pic>
        <p:nvPicPr>
          <p:cNvPr id="26" name="Picture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2664" y="2649537"/>
            <a:ext cx="914400" cy="914400"/>
          </a:xfrm>
          <a:prstGeom prst="rect">
            <a:avLst/>
          </a:prstGeom>
        </p:spPr>
      </p:pic>
      <p:pic>
        <p:nvPicPr>
          <p:cNvPr id="27" name="Picture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2449" y="2649537"/>
            <a:ext cx="914400" cy="914400"/>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34" y="2649537"/>
            <a:ext cx="914400" cy="914400"/>
          </a:xfrm>
          <a:prstGeom prst="rect">
            <a:avLst/>
          </a:prstGeom>
        </p:spPr>
      </p:pic>
    </p:spTree>
    <p:extLst>
      <p:ext uri="{BB962C8B-B14F-4D97-AF65-F5344CB8AC3E}">
        <p14:creationId xmlns:p14="http://schemas.microsoft.com/office/powerpoint/2010/main" val="2342654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2312742"/>
          </a:xfrm>
        </p:spPr>
        <p:txBody>
          <a:bodyPr>
            <a:normAutofit/>
          </a:bodyPr>
          <a:lstStyle/>
          <a:p>
            <a:pPr marL="0" indent="0">
              <a:buNone/>
            </a:pPr>
            <a:r>
              <a:rPr lang="ja-JP" altLang="en-US" dirty="0"/>
              <a:t>今</a:t>
            </a:r>
            <a:r>
              <a:rPr lang="ja-JP" altLang="en-US" dirty="0" smtClean="0"/>
              <a:t>回、こちらの描画をとった主な理由ですが</a:t>
            </a:r>
            <a:r>
              <a:rPr lang="en-US" altLang="ja-JP" dirty="0" smtClean="0"/>
              <a:t>…</a:t>
            </a:r>
          </a:p>
          <a:p>
            <a:pPr marL="0" indent="0">
              <a:buNone/>
            </a:pPr>
            <a:r>
              <a:rPr kumimoji="1" lang="en-US" altLang="ja-JP" dirty="0" smtClean="0"/>
              <a:t>Animator / </a:t>
            </a:r>
            <a:r>
              <a:rPr kumimoji="1" lang="en-US" altLang="ja-JP" dirty="0" err="1" smtClean="0"/>
              <a:t>SkinnedMeshRenderer</a:t>
            </a:r>
            <a:r>
              <a:rPr kumimoji="1" lang="ja-JP" altLang="en-US" dirty="0" smtClean="0"/>
              <a:t>の組み合わせだった時に、先にそちら側が根を上げてしまい、十分なキャラクター数を表示できないためです。</a:t>
            </a:r>
            <a:endParaRPr kumimoji="1" lang="en-US" altLang="ja-JP" dirty="0" smtClean="0"/>
          </a:p>
        </p:txBody>
      </p:sp>
    </p:spTree>
    <p:extLst>
      <p:ext uri="{BB962C8B-B14F-4D97-AF65-F5344CB8AC3E}">
        <p14:creationId xmlns:p14="http://schemas.microsoft.com/office/powerpoint/2010/main" val="402965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4141542"/>
          </a:xfrm>
        </p:spPr>
        <p:txBody>
          <a:bodyPr>
            <a:normAutofit/>
          </a:bodyPr>
          <a:lstStyle/>
          <a:p>
            <a:pPr marL="0" indent="0">
              <a:buNone/>
            </a:pPr>
            <a:r>
              <a:rPr lang="ja-JP" altLang="en-US" dirty="0"/>
              <a:t>今</a:t>
            </a:r>
            <a:r>
              <a:rPr lang="ja-JP" altLang="en-US" dirty="0" smtClean="0"/>
              <a:t>回、キャラクターを描く際には </a:t>
            </a:r>
            <a:r>
              <a:rPr lang="en-US" altLang="ja-JP" dirty="0" err="1" smtClean="0"/>
              <a:t>DynamicBatching</a:t>
            </a:r>
            <a:r>
              <a:rPr lang="ja-JP" altLang="en-US" dirty="0" smtClean="0"/>
              <a:t>ではなく</a:t>
            </a:r>
            <a:r>
              <a:rPr lang="en-US" altLang="ja-JP" dirty="0" smtClean="0"/>
              <a:t>GPU Instancing</a:t>
            </a:r>
            <a:r>
              <a:rPr lang="ja-JP" altLang="en-US" dirty="0" smtClean="0"/>
              <a:t>での描画をしています。</a:t>
            </a:r>
            <a:endParaRPr kumimoji="1" lang="en-US" altLang="ja-JP" dirty="0"/>
          </a:p>
          <a:p>
            <a:pPr marL="0" indent="0">
              <a:buNone/>
            </a:pPr>
            <a:r>
              <a:rPr lang="en-US" altLang="ja-JP" dirty="0" smtClean="0"/>
              <a:t>Android</a:t>
            </a:r>
            <a:r>
              <a:rPr lang="ja-JP" altLang="en-US" dirty="0" smtClean="0"/>
              <a:t>では、</a:t>
            </a:r>
            <a:r>
              <a:rPr lang="en-US" altLang="ja-JP" dirty="0" smtClean="0"/>
              <a:t>OpenGL 3.1</a:t>
            </a:r>
            <a:r>
              <a:rPr lang="ja-JP" altLang="en-US" dirty="0" smtClean="0"/>
              <a:t>以上。</a:t>
            </a:r>
            <a:r>
              <a:rPr lang="en-US" altLang="ja-JP" dirty="0" smtClean="0"/>
              <a:t>iOS</a:t>
            </a:r>
            <a:r>
              <a:rPr lang="ja-JP" altLang="en-US" dirty="0" smtClean="0"/>
              <a:t>では</a:t>
            </a:r>
            <a:r>
              <a:rPr lang="en-US" altLang="ja-JP" dirty="0" smtClean="0"/>
              <a:t>Metal</a:t>
            </a:r>
            <a:r>
              <a:rPr lang="ja-JP" altLang="en-US" dirty="0" smtClean="0"/>
              <a:t>対応であれば</a:t>
            </a:r>
            <a:r>
              <a:rPr lang="en-US" altLang="ja-JP" dirty="0" smtClean="0"/>
              <a:t>GPU Instancing</a:t>
            </a:r>
            <a:r>
              <a:rPr lang="ja-JP" altLang="en-US" dirty="0" smtClean="0"/>
              <a:t>が利用できます。市場の端末でも多くが対応しているため、</a:t>
            </a:r>
            <a:r>
              <a:rPr lang="ja-JP" altLang="en-US" dirty="0"/>
              <a:t>今後</a:t>
            </a:r>
            <a:r>
              <a:rPr lang="ja-JP" altLang="en-US" dirty="0" smtClean="0"/>
              <a:t>のタイトルでは</a:t>
            </a:r>
            <a:r>
              <a:rPr lang="en-US" altLang="ja-JP" dirty="0" smtClean="0"/>
              <a:t>GPU Instancing</a:t>
            </a:r>
            <a:r>
              <a:rPr lang="ja-JP" altLang="en-US" dirty="0" smtClean="0"/>
              <a:t>の採用は十分に選択肢に入ります。</a:t>
            </a:r>
            <a:endParaRPr kumimoji="1" lang="en-US" altLang="ja-JP" dirty="0" smtClean="0"/>
          </a:p>
        </p:txBody>
      </p:sp>
    </p:spTree>
    <p:extLst>
      <p:ext uri="{BB962C8B-B14F-4D97-AF65-F5344CB8AC3E}">
        <p14:creationId xmlns:p14="http://schemas.microsoft.com/office/powerpoint/2010/main" val="348705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プロジェクトについて</a:t>
            </a:r>
            <a:endParaRPr kumimoji="1" lang="ja-JP" altLang="en-US" dirty="0"/>
          </a:p>
        </p:txBody>
      </p:sp>
      <p:pic>
        <p:nvPicPr>
          <p:cNvPr id="4" name="Picture 3"/>
          <p:cNvPicPr>
            <a:picLocks noChangeAspect="1"/>
          </p:cNvPicPr>
          <p:nvPr/>
        </p:nvPicPr>
        <p:blipFill rotWithShape="1">
          <a:blip r:embed="rId2"/>
          <a:srcRect b="36052"/>
          <a:stretch/>
        </p:blipFill>
        <p:spPr>
          <a:xfrm>
            <a:off x="1007490" y="1871810"/>
            <a:ext cx="6934200" cy="3727712"/>
          </a:xfrm>
          <a:prstGeom prst="rect">
            <a:avLst/>
          </a:prstGeom>
        </p:spPr>
      </p:pic>
      <p:sp>
        <p:nvSpPr>
          <p:cNvPr id="5" name="Rounded Rectangular Callout 4"/>
          <p:cNvSpPr/>
          <p:nvPr/>
        </p:nvSpPr>
        <p:spPr>
          <a:xfrm>
            <a:off x="4474590" y="4239586"/>
            <a:ext cx="4869314"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dirty="0" smtClean="0"/>
              <a:t>Application</a:t>
            </a:r>
            <a:r>
              <a:rPr lang="ja-JP" altLang="en-US" sz="1600" dirty="0"/>
              <a:t>以</a:t>
            </a:r>
            <a:r>
              <a:rPr lang="ja-JP" altLang="en-US" sz="1600" dirty="0" smtClean="0"/>
              <a:t>下に、それぞれの</a:t>
            </a:r>
            <a:r>
              <a:rPr lang="en-US" altLang="ja-JP" sz="1600" dirty="0" smtClean="0"/>
              <a:t>Work</a:t>
            </a:r>
            <a:r>
              <a:rPr lang="ja-JP" altLang="en-US" sz="1600" dirty="0" smtClean="0"/>
              <a:t>に応じて</a:t>
            </a:r>
            <a:endParaRPr lang="en-US" altLang="ja-JP" sz="1600" dirty="0" smtClean="0"/>
          </a:p>
          <a:p>
            <a:r>
              <a:rPr lang="ja-JP" altLang="en-US" sz="1600" dirty="0" smtClean="0"/>
              <a:t>ディレクトリがあります。</a:t>
            </a:r>
            <a:endParaRPr lang="en-US" altLang="ja-JP" sz="1600" dirty="0" smtClean="0"/>
          </a:p>
          <a:p>
            <a:r>
              <a:rPr lang="ja-JP" altLang="en-US" sz="1600" dirty="0" smtClean="0"/>
              <a:t>それぞれの課題毎に独立しているので、こちらをそれぞれやっていく形になります</a:t>
            </a:r>
            <a:endParaRPr lang="en-US" altLang="ja-JP" sz="1600" dirty="0" smtClean="0"/>
          </a:p>
        </p:txBody>
      </p:sp>
    </p:spTree>
    <p:extLst>
      <p:ext uri="{BB962C8B-B14F-4D97-AF65-F5344CB8AC3E}">
        <p14:creationId xmlns:p14="http://schemas.microsoft.com/office/powerpoint/2010/main" val="154803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4141542"/>
          </a:xfrm>
        </p:spPr>
        <p:txBody>
          <a:bodyPr>
            <a:normAutofit/>
          </a:bodyPr>
          <a:lstStyle/>
          <a:p>
            <a:pPr marL="0" indent="0">
              <a:buNone/>
            </a:pPr>
            <a:r>
              <a:rPr lang="ja-JP" altLang="en-US" dirty="0" smtClean="0"/>
              <a:t>今回は</a:t>
            </a:r>
            <a:r>
              <a:rPr lang="en-US" altLang="ja-JP" dirty="0" err="1" smtClean="0"/>
              <a:t>SpriteRenderer</a:t>
            </a:r>
            <a:r>
              <a:rPr lang="ja-JP" altLang="en-US" dirty="0" smtClean="0"/>
              <a:t>ではなく、</a:t>
            </a:r>
            <a:r>
              <a:rPr lang="en-US" altLang="ja-JP" dirty="0" err="1" smtClean="0"/>
              <a:t>MeshRenderer</a:t>
            </a:r>
            <a:r>
              <a:rPr lang="en-US" altLang="ja-JP" dirty="0" smtClean="0"/>
              <a:t>+</a:t>
            </a:r>
            <a:r>
              <a:rPr lang="ja-JP" altLang="en-US" dirty="0" smtClean="0"/>
              <a:t>独自コンポーネント</a:t>
            </a:r>
            <a:r>
              <a:rPr lang="en-US" altLang="ja-JP" dirty="0" smtClean="0"/>
              <a:t>(</a:t>
            </a:r>
            <a:r>
              <a:rPr lang="en-US" altLang="ja-JP" dirty="0" err="1" smtClean="0"/>
              <a:t>BoardRenderer</a:t>
            </a:r>
            <a:r>
              <a:rPr lang="en-US" altLang="ja-JP" dirty="0" smtClean="0"/>
              <a:t>)</a:t>
            </a:r>
            <a:r>
              <a:rPr lang="ja-JP" altLang="en-US" dirty="0" smtClean="0"/>
              <a:t>にて</a:t>
            </a:r>
            <a:r>
              <a:rPr lang="en-US" altLang="ja-JP" dirty="0" smtClean="0"/>
              <a:t>GPU Instancing</a:t>
            </a:r>
            <a:r>
              <a:rPr lang="ja-JP" altLang="en-US" dirty="0" smtClean="0"/>
              <a:t>での</a:t>
            </a:r>
            <a:r>
              <a:rPr lang="en-US" altLang="ja-JP" dirty="0" smtClean="0"/>
              <a:t>Sprite</a:t>
            </a:r>
            <a:r>
              <a:rPr lang="ja-JP" altLang="en-US" dirty="0" smtClean="0"/>
              <a:t>描画を実現しています。</a:t>
            </a:r>
            <a:r>
              <a:rPr lang="en-US" altLang="ja-JP" dirty="0" smtClean="0"/>
              <a:t/>
            </a:r>
            <a:br>
              <a:rPr lang="en-US" altLang="ja-JP" dirty="0" smtClean="0"/>
            </a:br>
            <a:r>
              <a:rPr lang="en-US" altLang="ja-JP" dirty="0" err="1" smtClean="0"/>
              <a:t>SpriteRenderer</a:t>
            </a:r>
            <a:r>
              <a:rPr lang="ja-JP" altLang="en-US" dirty="0" smtClean="0"/>
              <a:t>で描画すると、</a:t>
            </a:r>
            <a:r>
              <a:rPr lang="en-US" altLang="ja-JP" dirty="0" err="1" smtClean="0"/>
              <a:t>uv</a:t>
            </a:r>
            <a:r>
              <a:rPr lang="ja-JP" altLang="en-US" dirty="0" smtClean="0"/>
              <a:t>が異なる状況ではうまくドローコールがまとまらなかったためです。</a:t>
            </a:r>
            <a:r>
              <a:rPr lang="en-US" altLang="ja-JP" dirty="0" smtClean="0"/>
              <a:t/>
            </a:r>
            <a:br>
              <a:rPr lang="en-US" altLang="ja-JP" dirty="0" smtClean="0"/>
            </a:br>
            <a:endParaRPr lang="en-US" altLang="ja-JP" dirty="0" smtClean="0"/>
          </a:p>
          <a:p>
            <a:pPr marL="0" indent="0">
              <a:buNone/>
            </a:pPr>
            <a:r>
              <a:rPr kumimoji="1" lang="en-US" altLang="ja-JP" dirty="0" err="1" smtClean="0"/>
              <a:t>Shader</a:t>
            </a:r>
            <a:r>
              <a:rPr kumimoji="1" lang="ja-JP" altLang="en-US" dirty="0" smtClean="0"/>
              <a:t>に</a:t>
            </a:r>
            <a:r>
              <a:rPr kumimoji="1" lang="en-US" altLang="ja-JP" dirty="0" smtClean="0"/>
              <a:t>Instancing</a:t>
            </a:r>
            <a:r>
              <a:rPr lang="ja-JP" altLang="en-US" dirty="0" smtClean="0"/>
              <a:t>毎</a:t>
            </a:r>
            <a:r>
              <a:rPr lang="ja-JP" altLang="en-US" dirty="0"/>
              <a:t>の</a:t>
            </a:r>
            <a:r>
              <a:rPr kumimoji="1" lang="ja-JP" altLang="en-US" dirty="0" smtClean="0"/>
              <a:t>変数で描画</a:t>
            </a:r>
            <a:r>
              <a:rPr lang="ja-JP" altLang="en-US" dirty="0"/>
              <a:t>用</a:t>
            </a:r>
            <a:r>
              <a:rPr lang="ja-JP" altLang="en-US" dirty="0" smtClean="0"/>
              <a:t>の矩形情報を渡し、</a:t>
            </a:r>
            <a:r>
              <a:rPr lang="en-US" altLang="ja-JP" dirty="0" smtClean="0"/>
              <a:t/>
            </a:r>
            <a:br>
              <a:rPr lang="en-US" altLang="ja-JP" dirty="0" smtClean="0"/>
            </a:br>
            <a:r>
              <a:rPr lang="ja-JP" altLang="en-US" dirty="0" smtClean="0"/>
              <a:t>頂点</a:t>
            </a:r>
            <a:r>
              <a:rPr lang="en-US" altLang="ja-JP" dirty="0" err="1" smtClean="0"/>
              <a:t>Shader</a:t>
            </a:r>
            <a:r>
              <a:rPr lang="ja-JP" altLang="en-US" dirty="0" smtClean="0"/>
              <a:t>で</a:t>
            </a:r>
            <a:r>
              <a:rPr lang="en-US" altLang="ja-JP" dirty="0" err="1" smtClean="0"/>
              <a:t>uv</a:t>
            </a:r>
            <a:r>
              <a:rPr lang="ja-JP" altLang="en-US" dirty="0" smtClean="0"/>
              <a:t>の調整を行っています。</a:t>
            </a:r>
            <a:endParaRPr kumimoji="1" lang="en-US" altLang="ja-JP" dirty="0" smtClean="0"/>
          </a:p>
        </p:txBody>
      </p:sp>
    </p:spTree>
    <p:extLst>
      <p:ext uri="{BB962C8B-B14F-4D97-AF65-F5344CB8AC3E}">
        <p14:creationId xmlns:p14="http://schemas.microsoft.com/office/powerpoint/2010/main" val="320281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今</a:t>
            </a:r>
            <a:r>
              <a:rPr lang="ja-JP" altLang="en-US" dirty="0" smtClean="0"/>
              <a:t>回のプロジェクトでは、独自に作成した</a:t>
            </a:r>
            <a:r>
              <a:rPr lang="en-US" altLang="ja-JP" dirty="0" err="1" smtClean="0"/>
              <a:t>ScriptableRenderPipeline</a:t>
            </a:r>
            <a:r>
              <a:rPr lang="en-US" altLang="ja-JP" dirty="0" smtClean="0"/>
              <a:t>(SRP)</a:t>
            </a:r>
            <a:r>
              <a:rPr lang="ja-JP" altLang="en-US" dirty="0" smtClean="0"/>
              <a:t>も利用しています</a:t>
            </a:r>
            <a:r>
              <a:rPr kumimoji="1" lang="ja-JP" altLang="en-US" dirty="0" smtClean="0"/>
              <a:t>。</a:t>
            </a:r>
            <a:r>
              <a:rPr kumimoji="1" lang="en-US" altLang="ja-JP" dirty="0" smtClean="0"/>
              <a:t/>
            </a:r>
            <a:br>
              <a:rPr kumimoji="1" lang="en-US" altLang="ja-JP" dirty="0" smtClean="0"/>
            </a:br>
            <a:endParaRPr kumimoji="1" lang="en-US" altLang="ja-JP" dirty="0" smtClean="0"/>
          </a:p>
          <a:p>
            <a:pPr marL="0" indent="0">
              <a:buNone/>
            </a:pPr>
            <a:r>
              <a:rPr lang="ja-JP" altLang="en-US" dirty="0" smtClean="0"/>
              <a:t>各キャラクターを描くとき前に </a:t>
            </a:r>
            <a:r>
              <a:rPr lang="en-US" altLang="ja-JP" dirty="0" smtClean="0"/>
              <a:t>Z</a:t>
            </a:r>
            <a:r>
              <a:rPr lang="ja-JP" altLang="en-US" dirty="0" smtClean="0"/>
              <a:t>バッファーの更新だけ行い、その後に通常の描画をするという形にして描画負荷を抑えたかったためです。</a:t>
            </a:r>
            <a:endParaRPr lang="en-US" altLang="ja-JP" dirty="0" smtClean="0"/>
          </a:p>
        </p:txBody>
      </p:sp>
    </p:spTree>
    <p:extLst>
      <p:ext uri="{BB962C8B-B14F-4D97-AF65-F5344CB8AC3E}">
        <p14:creationId xmlns:p14="http://schemas.microsoft.com/office/powerpoint/2010/main" val="339715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良いところ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・良い点</a:t>
            </a:r>
          </a:p>
          <a:p>
            <a:pPr marL="0" indent="0">
              <a:buNone/>
            </a:pPr>
            <a:r>
              <a:rPr lang="ja-JP" altLang="en-US" sz="1800" dirty="0" smtClean="0"/>
              <a:t> </a:t>
            </a:r>
            <a:r>
              <a:rPr lang="en-US" altLang="ja-JP" sz="1800" dirty="0" smtClean="0"/>
              <a:t>- </a:t>
            </a:r>
            <a:r>
              <a:rPr lang="ja-JP" altLang="en-US" sz="1800" dirty="0" smtClean="0"/>
              <a:t>描画順等の</a:t>
            </a:r>
            <a:r>
              <a:rPr lang="en-US" altLang="ja-JP" sz="1800" dirty="0" smtClean="0"/>
              <a:t>Rendering</a:t>
            </a:r>
            <a:r>
              <a:rPr lang="ja-JP" altLang="en-US" sz="1800" dirty="0" smtClean="0"/>
              <a:t>に関する部分に手を入れやすくなりました。</a:t>
            </a:r>
          </a:p>
          <a:p>
            <a:pPr marL="0" indent="0">
              <a:buNone/>
            </a:pPr>
            <a:r>
              <a:rPr lang="ja-JP" altLang="en-US" sz="1800" dirty="0" smtClean="0"/>
              <a:t>   </a:t>
            </a:r>
            <a:r>
              <a:rPr lang="en-US" altLang="ja-JP" sz="1800" dirty="0" smtClean="0"/>
              <a:t>=&gt; </a:t>
            </a:r>
            <a:r>
              <a:rPr lang="ja-JP" altLang="en-US" sz="1800" dirty="0" smtClean="0"/>
              <a:t>従来は各コンポーネントの設定を上手く利用して描画順の制御をしていました。</a:t>
            </a:r>
          </a:p>
          <a:p>
            <a:pPr marL="0" indent="0">
              <a:buNone/>
            </a:pPr>
            <a:r>
              <a:rPr lang="ja-JP" altLang="en-US" sz="1800" dirty="0" smtClean="0"/>
              <a:t>      これには各コンポーネントの特性を熟知している必要がありました。</a:t>
            </a:r>
          </a:p>
          <a:p>
            <a:pPr marL="0" indent="0">
              <a:buNone/>
            </a:pPr>
            <a:r>
              <a:rPr lang="ja-JP" altLang="en-US" sz="1800" dirty="0" smtClean="0"/>
              <a:t>      </a:t>
            </a:r>
            <a:r>
              <a:rPr lang="en-US" altLang="ja-JP" sz="1800" dirty="0" smtClean="0"/>
              <a:t>SRP</a:t>
            </a:r>
            <a:r>
              <a:rPr lang="ja-JP" altLang="en-US" sz="1800" dirty="0" smtClean="0"/>
              <a:t>の登場により、スクリプトでわかりやすく記述することが出来る用になりました。</a:t>
            </a:r>
          </a:p>
          <a:p>
            <a:pPr marL="0" indent="0">
              <a:buNone/>
            </a:pPr>
            <a:r>
              <a:rPr lang="ja-JP" altLang="en-US" sz="1800" dirty="0" smtClean="0"/>
              <a:t> </a:t>
            </a:r>
            <a:r>
              <a:rPr lang="en-US" altLang="ja-JP" sz="1800" dirty="0" smtClean="0"/>
              <a:t>- </a:t>
            </a:r>
            <a:r>
              <a:rPr lang="ja-JP" altLang="en-US" sz="1800" dirty="0" smtClean="0"/>
              <a:t>今まで手を入れることが出来なかった細かい部分にも手を入れることが出来る用になりました。</a:t>
            </a:r>
          </a:p>
          <a:p>
            <a:pPr marL="0" indent="0">
              <a:buNone/>
            </a:pPr>
            <a:r>
              <a:rPr lang="ja-JP" altLang="en-US" sz="1800" dirty="0" smtClean="0"/>
              <a:t> 　</a:t>
            </a:r>
            <a:r>
              <a:rPr lang="en-US" altLang="ja-JP" sz="1800" dirty="0" smtClean="0"/>
              <a:t>=&gt; </a:t>
            </a:r>
            <a:r>
              <a:rPr lang="ja-JP" altLang="en-US" sz="1800" dirty="0" smtClean="0"/>
              <a:t>影処理の置き換え、描画グループごとのバッチング</a:t>
            </a:r>
            <a:r>
              <a:rPr lang="en-US" altLang="ja-JP" sz="1800" dirty="0" smtClean="0"/>
              <a:t>/</a:t>
            </a:r>
            <a:r>
              <a:rPr lang="ja-JP" altLang="en-US" sz="1800" dirty="0" smtClean="0"/>
              <a:t>インスタンシングの制御、</a:t>
            </a:r>
            <a:r>
              <a:rPr lang="en-US" altLang="ja-JP" sz="1800" dirty="0" smtClean="0"/>
              <a:t/>
            </a:r>
            <a:br>
              <a:rPr lang="en-US" altLang="ja-JP" sz="1800" dirty="0" smtClean="0"/>
            </a:br>
            <a:r>
              <a:rPr lang="en-US" altLang="ja-JP" sz="1800" dirty="0" smtClean="0"/>
              <a:t> </a:t>
            </a:r>
            <a:r>
              <a:rPr lang="ja-JP" altLang="en-US" sz="1800" dirty="0" smtClean="0"/>
              <a:t>　　  描画順のソートの方法や</a:t>
            </a:r>
            <a:r>
              <a:rPr lang="en-US" altLang="ja-JP" sz="1800" dirty="0" smtClean="0"/>
              <a:t>Culling</a:t>
            </a:r>
            <a:r>
              <a:rPr lang="ja-JP" altLang="en-US" sz="1800" dirty="0" smtClean="0"/>
              <a:t>に関する設定の変更等々出来る用になりました。</a:t>
            </a:r>
          </a:p>
          <a:p>
            <a:pPr marL="0" indent="0">
              <a:buNone/>
            </a:pPr>
            <a:r>
              <a:rPr lang="ja-JP" altLang="en-US" sz="1800" dirty="0" smtClean="0"/>
              <a:t>　　</a:t>
            </a:r>
            <a:r>
              <a:rPr lang="en-US" altLang="ja-JP" sz="1800" dirty="0" smtClean="0"/>
              <a:t>※ Culling</a:t>
            </a:r>
            <a:r>
              <a:rPr lang="ja-JP" altLang="en-US" sz="1800" dirty="0" smtClean="0"/>
              <a:t>に関する処理を全てオフにすることは出来ません。</a:t>
            </a:r>
          </a:p>
          <a:p>
            <a:pPr marL="0" indent="0">
              <a:buNone/>
            </a:pPr>
            <a:r>
              <a:rPr lang="ja-JP" altLang="en-US" sz="1800" dirty="0" smtClean="0"/>
              <a:t>　　　 これは</a:t>
            </a:r>
            <a:r>
              <a:rPr lang="en-US" altLang="ja-JP" sz="1800" dirty="0" smtClean="0"/>
              <a:t>Animator</a:t>
            </a:r>
            <a:r>
              <a:rPr lang="ja-JP" altLang="en-US" sz="1800" dirty="0" smtClean="0"/>
              <a:t>等で更新を判断するために利用されているからです。</a:t>
            </a:r>
            <a:endParaRPr lang="en-US" altLang="ja-JP" sz="1800" dirty="0" smtClean="0"/>
          </a:p>
        </p:txBody>
      </p:sp>
    </p:spTree>
    <p:extLst>
      <p:ext uri="{BB962C8B-B14F-4D97-AF65-F5344CB8AC3E}">
        <p14:creationId xmlns:p14="http://schemas.microsoft.com/office/powerpoint/2010/main" val="2555042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注意するところ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・導入の際に気を付ける点</a:t>
            </a:r>
          </a:p>
          <a:p>
            <a:pPr marL="0" indent="0">
              <a:buNone/>
            </a:pPr>
            <a:r>
              <a:rPr lang="ja-JP" altLang="en-US" sz="1800" dirty="0" smtClean="0"/>
              <a:t> </a:t>
            </a:r>
            <a:r>
              <a:rPr lang="en-US" altLang="ja-JP" sz="1800" dirty="0" smtClean="0"/>
              <a:t>- SRP</a:t>
            </a:r>
            <a:r>
              <a:rPr lang="ja-JP" altLang="en-US" sz="1800" dirty="0" smtClean="0"/>
              <a:t>と既存のレンダリングシステムで全く同じ</a:t>
            </a:r>
            <a:r>
              <a:rPr lang="en-US" altLang="ja-JP" sz="1800" dirty="0" err="1" smtClean="0"/>
              <a:t>Shader</a:t>
            </a:r>
            <a:r>
              <a:rPr lang="ja-JP" altLang="en-US" sz="1800" dirty="0" smtClean="0"/>
              <a:t>は利用できません。</a:t>
            </a:r>
          </a:p>
          <a:p>
            <a:pPr marL="0" indent="0">
              <a:buNone/>
            </a:pPr>
            <a:r>
              <a:rPr lang="ja-JP" altLang="en-US" sz="1800" dirty="0" smtClean="0"/>
              <a:t>   </a:t>
            </a:r>
            <a:r>
              <a:rPr lang="en-US" altLang="ja-JP" sz="1800" dirty="0" smtClean="0"/>
              <a:t>=&gt; SRP</a:t>
            </a:r>
            <a:r>
              <a:rPr lang="ja-JP" altLang="en-US" sz="1800" dirty="0" smtClean="0"/>
              <a:t>の対応をするためには、</a:t>
            </a:r>
            <a:r>
              <a:rPr lang="en-US" altLang="ja-JP" sz="1800" dirty="0" err="1" smtClean="0"/>
              <a:t>ShaderPass</a:t>
            </a:r>
            <a:r>
              <a:rPr lang="ja-JP" altLang="en-US" sz="1800" dirty="0" smtClean="0"/>
              <a:t>の</a:t>
            </a:r>
            <a:r>
              <a:rPr lang="en-US" altLang="ja-JP" sz="1800" dirty="0" err="1" smtClean="0"/>
              <a:t>LightMode</a:t>
            </a:r>
            <a:r>
              <a:rPr lang="ja-JP" altLang="en-US" sz="1800" dirty="0" smtClean="0"/>
              <a:t>を以下のように独自に定義する必要が</a:t>
            </a:r>
            <a:r>
              <a:rPr lang="en-US" altLang="ja-JP" sz="1800" dirty="0" smtClean="0"/>
              <a:t/>
            </a:r>
            <a:br>
              <a:rPr lang="en-US" altLang="ja-JP" sz="1800" dirty="0" smtClean="0"/>
            </a:br>
            <a:r>
              <a:rPr lang="ja-JP" altLang="en-US" sz="1800" dirty="0" smtClean="0"/>
              <a:t>　　  あるためです。</a:t>
            </a:r>
          </a:p>
          <a:p>
            <a:pPr marL="0" indent="0">
              <a:buNone/>
            </a:pPr>
            <a:r>
              <a:rPr lang="ja-JP" altLang="en-US" sz="1800" dirty="0" smtClean="0"/>
              <a:t>     「</a:t>
            </a:r>
            <a:r>
              <a:rPr lang="en-US" altLang="ja-JP" sz="1800" dirty="0" smtClean="0"/>
              <a:t>Tags { "</a:t>
            </a:r>
            <a:r>
              <a:rPr lang="en-US" altLang="ja-JP" sz="1800" dirty="0" err="1" smtClean="0"/>
              <a:t>LightMode</a:t>
            </a:r>
            <a:r>
              <a:rPr lang="en-US" altLang="ja-JP" sz="1800" dirty="0" smtClean="0"/>
              <a:t>" = "</a:t>
            </a:r>
            <a:r>
              <a:rPr lang="en-US" altLang="ja-JP" sz="1800" dirty="0" err="1" smtClean="0"/>
              <a:t>BasicPass</a:t>
            </a:r>
            <a:r>
              <a:rPr lang="en-US" altLang="ja-JP" sz="1800" dirty="0" smtClean="0"/>
              <a:t>" }</a:t>
            </a:r>
            <a:r>
              <a:rPr lang="ja-JP" altLang="en-US" sz="1800" dirty="0" smtClean="0"/>
              <a:t>」</a:t>
            </a:r>
          </a:p>
          <a:p>
            <a:pPr marL="0" indent="0">
              <a:buNone/>
            </a:pPr>
            <a:r>
              <a:rPr lang="ja-JP" altLang="en-US" sz="1800" dirty="0" smtClean="0"/>
              <a:t> </a:t>
            </a:r>
            <a:r>
              <a:rPr lang="en-US" altLang="ja-JP" sz="1800" dirty="0" smtClean="0"/>
              <a:t>- Surface </a:t>
            </a:r>
            <a:r>
              <a:rPr lang="en-US" altLang="ja-JP" sz="1800" dirty="0" err="1" smtClean="0"/>
              <a:t>Shader</a:t>
            </a:r>
            <a:r>
              <a:rPr lang="ja-JP" altLang="en-US" sz="1800" dirty="0" smtClean="0"/>
              <a:t>は利用不可能です。</a:t>
            </a:r>
          </a:p>
          <a:p>
            <a:pPr marL="0" indent="0">
              <a:buNone/>
            </a:pPr>
            <a:r>
              <a:rPr lang="ja-JP" altLang="en-US" sz="1800" dirty="0" smtClean="0"/>
              <a:t>   </a:t>
            </a:r>
            <a:r>
              <a:rPr lang="en-US" altLang="ja-JP" sz="1800" dirty="0" smtClean="0"/>
              <a:t>=&gt; </a:t>
            </a:r>
            <a:r>
              <a:rPr lang="en-US" altLang="ja-JP" sz="1800" dirty="0" err="1" smtClean="0"/>
              <a:t>Shader</a:t>
            </a:r>
            <a:r>
              <a:rPr lang="en-US" altLang="ja-JP" sz="1800" dirty="0" smtClean="0"/>
              <a:t> Graph Tool</a:t>
            </a:r>
            <a:r>
              <a:rPr lang="ja-JP" altLang="en-US" sz="1800" dirty="0" smtClean="0"/>
              <a:t>で作成された</a:t>
            </a:r>
            <a:r>
              <a:rPr lang="en-US" altLang="ja-JP" sz="1800" dirty="0" err="1" smtClean="0"/>
              <a:t>Shader</a:t>
            </a:r>
            <a:r>
              <a:rPr lang="ja-JP" altLang="en-US" sz="1800" dirty="0" smtClean="0"/>
              <a:t>は、</a:t>
            </a:r>
            <a:r>
              <a:rPr lang="en-US" altLang="ja-JP" sz="1800" dirty="0" smtClean="0"/>
              <a:t>Scriptable Render Pipeline</a:t>
            </a:r>
            <a:r>
              <a:rPr lang="ja-JP" altLang="en-US" sz="1800" dirty="0" smtClean="0"/>
              <a:t>を考慮して動作します。</a:t>
            </a:r>
          </a:p>
          <a:p>
            <a:pPr marL="0" indent="0">
              <a:buNone/>
            </a:pPr>
            <a:r>
              <a:rPr lang="ja-JP" altLang="en-US" sz="1800" dirty="0" smtClean="0"/>
              <a:t> </a:t>
            </a:r>
            <a:r>
              <a:rPr lang="en-US" altLang="ja-JP" sz="1800" dirty="0" smtClean="0"/>
              <a:t>- Camera</a:t>
            </a:r>
            <a:r>
              <a:rPr lang="ja-JP" altLang="en-US" sz="1800" dirty="0" smtClean="0"/>
              <a:t>のコールバックが効かなくなるため、その内容を</a:t>
            </a:r>
            <a:r>
              <a:rPr lang="en-US" altLang="ja-JP" sz="1800" dirty="0" smtClean="0"/>
              <a:t>SRP</a:t>
            </a:r>
            <a:r>
              <a:rPr lang="ja-JP" altLang="en-US" sz="1800" dirty="0" smtClean="0"/>
              <a:t>で実装しなおす必要があります。</a:t>
            </a:r>
          </a:p>
          <a:p>
            <a:pPr marL="0" indent="0">
              <a:buNone/>
            </a:pPr>
            <a:r>
              <a:rPr lang="ja-JP" altLang="en-US" sz="1800" dirty="0" smtClean="0"/>
              <a:t>   </a:t>
            </a:r>
            <a:r>
              <a:rPr lang="en-US" altLang="ja-JP" sz="1800" dirty="0" smtClean="0"/>
              <a:t>=&gt; </a:t>
            </a:r>
            <a:r>
              <a:rPr lang="en-US" altLang="ja-JP" sz="1800" dirty="0" err="1" smtClean="0"/>
              <a:t>ImageEffect</a:t>
            </a:r>
            <a:r>
              <a:rPr lang="ja-JP" altLang="en-US" sz="1800" dirty="0" smtClean="0"/>
              <a:t>等を実装しなおしが必要となります。</a:t>
            </a:r>
            <a:endParaRPr lang="en-US" altLang="ja-JP" sz="1800" dirty="0" smtClean="0"/>
          </a:p>
        </p:txBody>
      </p:sp>
    </p:spTree>
    <p:extLst>
      <p:ext uri="{BB962C8B-B14F-4D97-AF65-F5344CB8AC3E}">
        <p14:creationId xmlns:p14="http://schemas.microsoft.com/office/powerpoint/2010/main" val="2267310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lang="ja-JP" altLang="en-US" dirty="0" smtClean="0"/>
              <a:t>について </a:t>
            </a:r>
            <a:r>
              <a:rPr lang="en-US" altLang="ja-JP" dirty="0" smtClean="0"/>
              <a:t>ON/OFF</a:t>
            </a:r>
            <a:r>
              <a:rPr lang="ja-JP" altLang="en-US" dirty="0" smtClean="0"/>
              <a:t>で効果を確認</a:t>
            </a:r>
            <a:endParaRPr kumimoji="1" lang="ja-JP" altLang="en-US" dirty="0"/>
          </a:p>
        </p:txBody>
      </p:sp>
      <p:pic>
        <p:nvPicPr>
          <p:cNvPr id="4" name="Picture 3"/>
          <p:cNvPicPr>
            <a:picLocks noChangeAspect="1"/>
          </p:cNvPicPr>
          <p:nvPr/>
        </p:nvPicPr>
        <p:blipFill>
          <a:blip r:embed="rId2"/>
          <a:stretch>
            <a:fillRect/>
          </a:stretch>
        </p:blipFill>
        <p:spPr>
          <a:xfrm>
            <a:off x="838201" y="2237444"/>
            <a:ext cx="4478518" cy="1610344"/>
          </a:xfrm>
          <a:prstGeom prst="rect">
            <a:avLst/>
          </a:prstGeom>
        </p:spPr>
      </p:pic>
      <p:sp>
        <p:nvSpPr>
          <p:cNvPr id="5" name="Rounded Rectangular Callout 4"/>
          <p:cNvSpPr/>
          <p:nvPr/>
        </p:nvSpPr>
        <p:spPr>
          <a:xfrm>
            <a:off x="5674936" y="2216951"/>
            <a:ext cx="5524108" cy="1630837"/>
          </a:xfrm>
          <a:prstGeom prst="wedgeRoundRectCallout">
            <a:avLst>
              <a:gd name="adj1" fmla="val -64640"/>
              <a:gd name="adj2" fmla="val 52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メニューの </a:t>
            </a:r>
            <a:r>
              <a:rPr kumimoji="1" lang="en-US" altLang="ja-JP" dirty="0" smtClean="0"/>
              <a:t>Tools/</a:t>
            </a:r>
            <a:r>
              <a:rPr kumimoji="1" lang="en-US" altLang="ja-JP" dirty="0" err="1" smtClean="0"/>
              <a:t>SRPChanger</a:t>
            </a:r>
            <a:r>
              <a:rPr kumimoji="1" lang="ja-JP" altLang="en-US" dirty="0" smtClean="0"/>
              <a:t>にて呼び出せます。</a:t>
            </a:r>
            <a:endParaRPr kumimoji="1" lang="en-US" altLang="ja-JP" dirty="0" smtClean="0"/>
          </a:p>
          <a:p>
            <a:r>
              <a:rPr lang="en-US" altLang="ja-JP" dirty="0" smtClean="0"/>
              <a:t>Work3 / Work4 </a:t>
            </a:r>
            <a:r>
              <a:rPr lang="ja-JP" altLang="en-US" dirty="0" smtClean="0"/>
              <a:t>では、チェックボックスで</a:t>
            </a:r>
            <a:r>
              <a:rPr lang="en-US" altLang="ja-JP" dirty="0" smtClean="0"/>
              <a:t>SRP</a:t>
            </a:r>
            <a:r>
              <a:rPr lang="ja-JP" altLang="en-US" dirty="0" smtClean="0"/>
              <a:t>の</a:t>
            </a:r>
            <a:r>
              <a:rPr lang="en-US" altLang="ja-JP" dirty="0" smtClean="0"/>
              <a:t>ON / OFF</a:t>
            </a:r>
            <a:r>
              <a:rPr lang="ja-JP" altLang="en-US" dirty="0" smtClean="0"/>
              <a:t>を切り替えられます。</a:t>
            </a:r>
            <a:endParaRPr lang="en-US" altLang="ja-JP" dirty="0" smtClean="0"/>
          </a:p>
          <a:p>
            <a:r>
              <a:rPr lang="en-US" altLang="ja-JP" dirty="0" smtClean="0"/>
              <a:t>※Work2</a:t>
            </a:r>
            <a:r>
              <a:rPr lang="ja-JP" altLang="en-US" dirty="0" smtClean="0"/>
              <a:t>は対応していません </a:t>
            </a:r>
            <a:endParaRPr kumimoji="1" lang="ja-JP" altLang="en-US" dirty="0"/>
          </a:p>
        </p:txBody>
      </p:sp>
    </p:spTree>
    <p:extLst>
      <p:ext uri="{BB962C8B-B14F-4D97-AF65-F5344CB8AC3E}">
        <p14:creationId xmlns:p14="http://schemas.microsoft.com/office/powerpoint/2010/main" val="4264142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116" y="209240"/>
            <a:ext cx="10719062" cy="1325563"/>
          </a:xfrm>
        </p:spPr>
        <p:txBody>
          <a:bodyPr/>
          <a:lstStyle/>
          <a:p>
            <a:r>
              <a:rPr kumimoji="1" lang="en-US" altLang="ja-JP" dirty="0" smtClean="0"/>
              <a:t>SRP</a:t>
            </a:r>
            <a:r>
              <a:rPr kumimoji="1" lang="ja-JP" altLang="en-US" dirty="0" smtClean="0"/>
              <a:t>について</a:t>
            </a:r>
            <a:r>
              <a:rPr lang="ja-JP" altLang="en-US" dirty="0" smtClean="0"/>
              <a:t> </a:t>
            </a:r>
            <a:r>
              <a:rPr lang="en-US" altLang="ja-JP" dirty="0" err="1" smtClean="0"/>
              <a:t>ZPrepass</a:t>
            </a:r>
            <a:r>
              <a:rPr lang="ja-JP" altLang="en-US" dirty="0" smtClean="0"/>
              <a:t>の実現</a:t>
            </a:r>
            <a:endParaRPr kumimoji="1" lang="ja-JP" altLang="en-US" dirty="0"/>
          </a:p>
        </p:txBody>
      </p:sp>
      <p:pic>
        <p:nvPicPr>
          <p:cNvPr id="3" name="Picture 2"/>
          <p:cNvPicPr>
            <a:picLocks noChangeAspect="1"/>
          </p:cNvPicPr>
          <p:nvPr/>
        </p:nvPicPr>
        <p:blipFill rotWithShape="1">
          <a:blip r:embed="rId2"/>
          <a:srcRect l="25154" t="23734" r="19828" b="16107"/>
          <a:stretch/>
        </p:blipFill>
        <p:spPr>
          <a:xfrm>
            <a:off x="674721" y="2374303"/>
            <a:ext cx="4166647" cy="2667785"/>
          </a:xfrm>
          <a:prstGeom prst="rect">
            <a:avLst/>
          </a:prstGeom>
        </p:spPr>
      </p:pic>
      <p:sp>
        <p:nvSpPr>
          <p:cNvPr id="6" name="Rounded Rectangular Callout 5"/>
          <p:cNvSpPr/>
          <p:nvPr/>
        </p:nvSpPr>
        <p:spPr>
          <a:xfrm>
            <a:off x="674721" y="5042088"/>
            <a:ext cx="4217187" cy="801004"/>
          </a:xfrm>
          <a:prstGeom prst="wedgeRoundRectCallout">
            <a:avLst>
              <a:gd name="adj1" fmla="val -22326"/>
              <a:gd name="adj2" fmla="val -96365"/>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キャラクタ</a:t>
            </a:r>
            <a:r>
              <a:rPr lang="ja-JP" altLang="en-US" sz="1400" dirty="0" smtClean="0"/>
              <a:t>ーの深度情報を事前に</a:t>
            </a:r>
            <a:r>
              <a:rPr lang="en-US" altLang="ja-JP" sz="1400" dirty="0" err="1" smtClean="0"/>
              <a:t>ZBuffer</a:t>
            </a:r>
            <a:r>
              <a:rPr lang="ja-JP" altLang="en-US" sz="1400" dirty="0" smtClean="0"/>
              <a:t>に</a:t>
            </a:r>
            <a:r>
              <a:rPr lang="en-US" altLang="ja-JP" sz="1400" dirty="0" smtClean="0"/>
              <a:t/>
            </a:r>
            <a:br>
              <a:rPr lang="en-US" altLang="ja-JP" sz="1400" dirty="0" smtClean="0"/>
            </a:br>
            <a:r>
              <a:rPr lang="ja-JP" altLang="en-US" sz="1400" dirty="0" smtClean="0"/>
              <a:t>先に書いておきます</a:t>
            </a:r>
            <a:endParaRPr lang="en-US" altLang="ja-JP" sz="1400" dirty="0"/>
          </a:p>
        </p:txBody>
      </p:sp>
      <p:sp>
        <p:nvSpPr>
          <p:cNvPr id="7" name="Rectangle 6"/>
          <p:cNvSpPr/>
          <p:nvPr/>
        </p:nvSpPr>
        <p:spPr>
          <a:xfrm>
            <a:off x="743932" y="5993337"/>
            <a:ext cx="8194872" cy="646331"/>
          </a:xfrm>
          <a:prstGeom prst="rect">
            <a:avLst/>
          </a:prstGeom>
        </p:spPr>
        <p:txBody>
          <a:bodyPr wrap="none">
            <a:spAutoFit/>
          </a:bodyPr>
          <a:lstStyle/>
          <a:p>
            <a:r>
              <a:rPr lang="en-US" altLang="ja-JP" dirty="0" smtClean="0"/>
              <a:t>※</a:t>
            </a:r>
            <a:r>
              <a:rPr lang="en-US" altLang="ja-JP" dirty="0" err="1" smtClean="0"/>
              <a:t>RenderDoc</a:t>
            </a:r>
            <a:r>
              <a:rPr lang="ja-JP" altLang="en-US" dirty="0" smtClean="0"/>
              <a:t>にて</a:t>
            </a:r>
            <a:endParaRPr lang="en-US" altLang="ja-JP" dirty="0" smtClean="0"/>
          </a:p>
          <a:p>
            <a:r>
              <a:rPr lang="ja-JP" altLang="en-US" dirty="0"/>
              <a:t>　</a:t>
            </a:r>
            <a:r>
              <a:rPr lang="en-US" altLang="ja-JP" dirty="0" smtClean="0">
                <a:hlinkClick r:id="rId3"/>
              </a:rPr>
              <a:t>https://docs.unity3d.com/jp/current/Manual/RenderDocIntegration.html</a:t>
            </a:r>
            <a:r>
              <a:rPr lang="en-US" altLang="ja-JP" dirty="0" smtClean="0"/>
              <a:t> </a:t>
            </a:r>
            <a:endParaRPr lang="ja-JP" altLang="en-US" dirty="0"/>
          </a:p>
        </p:txBody>
      </p:sp>
      <p:pic>
        <p:nvPicPr>
          <p:cNvPr id="9" name="Picture 8"/>
          <p:cNvPicPr>
            <a:picLocks noChangeAspect="1"/>
          </p:cNvPicPr>
          <p:nvPr/>
        </p:nvPicPr>
        <p:blipFill rotWithShape="1">
          <a:blip r:embed="rId4"/>
          <a:srcRect b="10076"/>
          <a:stretch/>
        </p:blipFill>
        <p:spPr>
          <a:xfrm>
            <a:off x="6372519" y="2292719"/>
            <a:ext cx="4407718" cy="2794178"/>
          </a:xfrm>
          <a:prstGeom prst="rect">
            <a:avLst/>
          </a:prstGeom>
        </p:spPr>
      </p:pic>
      <p:sp>
        <p:nvSpPr>
          <p:cNvPr id="10" name="Rounded Rectangular Callout 9"/>
          <p:cNvSpPr/>
          <p:nvPr/>
        </p:nvSpPr>
        <p:spPr>
          <a:xfrm>
            <a:off x="6372519" y="5139615"/>
            <a:ext cx="4195105" cy="801004"/>
          </a:xfrm>
          <a:prstGeom prst="wedgeRoundRectCallout">
            <a:avLst>
              <a:gd name="adj1" fmla="val -17654"/>
              <a:gd name="adj2" fmla="val -92834"/>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smtClean="0"/>
              <a:t>そのあとに、事前に書き込んだ情報を利用して、キャラクターの描画処理を行います</a:t>
            </a:r>
            <a:endParaRPr lang="en-US" altLang="ja-JP" sz="1400" dirty="0"/>
          </a:p>
        </p:txBody>
      </p:sp>
      <p:sp>
        <p:nvSpPr>
          <p:cNvPr id="11" name="Rectangle 10"/>
          <p:cNvSpPr/>
          <p:nvPr/>
        </p:nvSpPr>
        <p:spPr>
          <a:xfrm>
            <a:off x="743932" y="1485462"/>
            <a:ext cx="11147603" cy="646331"/>
          </a:xfrm>
          <a:prstGeom prst="rect">
            <a:avLst/>
          </a:prstGeom>
        </p:spPr>
        <p:txBody>
          <a:bodyPr wrap="none">
            <a:spAutoFit/>
          </a:bodyPr>
          <a:lstStyle/>
          <a:p>
            <a:r>
              <a:rPr lang="ja-JP" altLang="en-US" dirty="0"/>
              <a:t>下記</a:t>
            </a:r>
            <a:r>
              <a:rPr lang="ja-JP" altLang="en-US" dirty="0" smtClean="0"/>
              <a:t>のような</a:t>
            </a:r>
            <a:r>
              <a:rPr lang="ja-JP" altLang="en-US" dirty="0"/>
              <a:t>形</a:t>
            </a:r>
            <a:r>
              <a:rPr lang="ja-JP" altLang="en-US" dirty="0" smtClean="0"/>
              <a:t>で、「キ</a:t>
            </a:r>
            <a:r>
              <a:rPr lang="ja-JP" altLang="en-US" dirty="0"/>
              <a:t>ャラクタ</a:t>
            </a:r>
            <a:r>
              <a:rPr lang="ja-JP" altLang="en-US" dirty="0" smtClean="0"/>
              <a:t>ーを描く前に</a:t>
            </a:r>
            <a:r>
              <a:rPr lang="en-US" altLang="ja-JP" dirty="0" err="1" smtClean="0"/>
              <a:t>ZBuffer</a:t>
            </a:r>
            <a:r>
              <a:rPr lang="ja-JP" altLang="en-US" dirty="0" smtClean="0"/>
              <a:t>の更新のみを行う事で、実際に塗られる描画面積を</a:t>
            </a:r>
            <a:endParaRPr lang="en-US" altLang="ja-JP" dirty="0" smtClean="0"/>
          </a:p>
          <a:p>
            <a:r>
              <a:rPr lang="ja-JP" altLang="en-US" dirty="0"/>
              <a:t>減</a:t>
            </a:r>
            <a:r>
              <a:rPr lang="ja-JP" altLang="en-US" dirty="0" smtClean="0"/>
              <a:t>らして、描画負荷を下げる」というのを </a:t>
            </a:r>
            <a:r>
              <a:rPr lang="en-US" altLang="ja-JP" dirty="0" smtClean="0"/>
              <a:t>SRP</a:t>
            </a:r>
            <a:r>
              <a:rPr lang="ja-JP" altLang="en-US" dirty="0" smtClean="0"/>
              <a:t>で記述しています。</a:t>
            </a:r>
            <a:endParaRPr lang="ja-JP" altLang="en-US" dirty="0"/>
          </a:p>
        </p:txBody>
      </p:sp>
      <p:sp>
        <p:nvSpPr>
          <p:cNvPr id="12" name="Right Arrow 11"/>
          <p:cNvSpPr/>
          <p:nvPr/>
        </p:nvSpPr>
        <p:spPr>
          <a:xfrm>
            <a:off x="4977353" y="3708195"/>
            <a:ext cx="1220378" cy="8166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5638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637"/>
            <a:ext cx="10719062" cy="1325563"/>
          </a:xfrm>
        </p:spPr>
        <p:txBody>
          <a:bodyPr/>
          <a:lstStyle/>
          <a:p>
            <a:r>
              <a:rPr kumimoji="1" lang="en-US" altLang="ja-JP" dirty="0" smtClean="0"/>
              <a:t>SRP</a:t>
            </a:r>
            <a:r>
              <a:rPr kumimoji="1" lang="ja-JP" altLang="en-US" dirty="0" smtClean="0"/>
              <a:t>について</a:t>
            </a:r>
            <a:r>
              <a:rPr lang="ja-JP" altLang="en-US" dirty="0"/>
              <a:t>　</a:t>
            </a:r>
            <a:r>
              <a:rPr lang="ja-JP" altLang="en-US" dirty="0" smtClean="0"/>
              <a:t>描画時のソート</a:t>
            </a:r>
            <a:endParaRPr kumimoji="1" lang="ja-JP" altLang="en-US" dirty="0"/>
          </a:p>
        </p:txBody>
      </p:sp>
      <p:pic>
        <p:nvPicPr>
          <p:cNvPr id="7" name="Picture 6"/>
          <p:cNvPicPr>
            <a:picLocks noChangeAspect="1"/>
          </p:cNvPicPr>
          <p:nvPr/>
        </p:nvPicPr>
        <p:blipFill>
          <a:blip r:embed="rId2"/>
          <a:stretch>
            <a:fillRect/>
          </a:stretch>
        </p:blipFill>
        <p:spPr>
          <a:xfrm>
            <a:off x="6939862" y="1532200"/>
            <a:ext cx="3790689" cy="2665516"/>
          </a:xfrm>
          <a:prstGeom prst="rect">
            <a:avLst/>
          </a:prstGeom>
        </p:spPr>
      </p:pic>
      <p:cxnSp>
        <p:nvCxnSpPr>
          <p:cNvPr id="9" name="Straight Connector 8"/>
          <p:cNvCxnSpPr/>
          <p:nvPr/>
        </p:nvCxnSpPr>
        <p:spPr>
          <a:xfrm>
            <a:off x="7963617" y="2784041"/>
            <a:ext cx="10373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496045" y="1532200"/>
            <a:ext cx="3878786" cy="2665516"/>
          </a:xfrm>
          <a:prstGeom prst="rect">
            <a:avLst/>
          </a:prstGeom>
        </p:spPr>
      </p:pic>
      <p:cxnSp>
        <p:nvCxnSpPr>
          <p:cNvPr id="11" name="Straight Connector 10"/>
          <p:cNvCxnSpPr/>
          <p:nvPr/>
        </p:nvCxnSpPr>
        <p:spPr>
          <a:xfrm>
            <a:off x="2575022" y="2708627"/>
            <a:ext cx="98981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980388" y="4317475"/>
            <a:ext cx="10963372" cy="2460397"/>
          </a:xfrm>
        </p:spPr>
        <p:txBody>
          <a:bodyPr>
            <a:normAutofit/>
          </a:bodyPr>
          <a:lstStyle/>
          <a:p>
            <a:pPr marL="0" indent="0">
              <a:buNone/>
            </a:pPr>
            <a:r>
              <a:rPr lang="ja-JP" altLang="en-US" sz="1800" dirty="0"/>
              <a:t>半透</a:t>
            </a:r>
            <a:r>
              <a:rPr lang="ja-JP" altLang="en-US" sz="1800" dirty="0" smtClean="0"/>
              <a:t>明</a:t>
            </a:r>
            <a:r>
              <a:rPr lang="ja-JP" altLang="en-US" sz="1800" dirty="0"/>
              <a:t>オブジェクト</a:t>
            </a:r>
            <a:r>
              <a:rPr lang="ja-JP" altLang="en-US" sz="1800" dirty="0" smtClean="0"/>
              <a:t>を</a:t>
            </a:r>
            <a:r>
              <a:rPr lang="ja-JP" altLang="en-US" sz="1800" dirty="0"/>
              <a:t>描</a:t>
            </a:r>
            <a:r>
              <a:rPr lang="ja-JP" altLang="en-US" sz="1800" dirty="0" smtClean="0"/>
              <a:t>く際に、</a:t>
            </a:r>
            <a:endParaRPr lang="en-US" altLang="ja-JP" sz="1800" dirty="0" smtClean="0"/>
          </a:p>
          <a:p>
            <a:pPr marL="0" indent="0">
              <a:buNone/>
            </a:pPr>
            <a:r>
              <a:rPr lang="ja-JP" altLang="en-US" sz="1800" dirty="0"/>
              <a:t>・</a:t>
            </a:r>
            <a:r>
              <a:rPr lang="ja-JP" altLang="en-US" sz="1800" dirty="0" smtClean="0"/>
              <a:t>通常であれば、描画の破綻をさけるため「奥→手前」の順番を優先して描画していきます。</a:t>
            </a:r>
            <a:endParaRPr lang="en-US" altLang="ja-JP" sz="1800" dirty="0" smtClean="0"/>
          </a:p>
          <a:p>
            <a:pPr marL="0" indent="0">
              <a:buNone/>
            </a:pPr>
            <a:r>
              <a:rPr lang="ja-JP" altLang="en-US" sz="1800" dirty="0" smtClean="0"/>
              <a:t>今回は「ゆうこ」と「みさき」の２キャラが交互に入り混じっていますので、都度</a:t>
            </a:r>
            <a:r>
              <a:rPr lang="en-US" altLang="ja-JP" sz="1800" dirty="0" smtClean="0"/>
              <a:t>Material</a:t>
            </a:r>
            <a:r>
              <a:rPr lang="ja-JP" altLang="en-US" sz="1800" dirty="0" smtClean="0"/>
              <a:t>切り替えを強要されます</a:t>
            </a:r>
            <a:endParaRPr lang="en-US" altLang="ja-JP" sz="1800" dirty="0" smtClean="0"/>
          </a:p>
          <a:p>
            <a:pPr marL="0" indent="0">
              <a:buNone/>
            </a:pPr>
            <a:r>
              <a:rPr lang="ja-JP" altLang="en-US" sz="1800" dirty="0" smtClean="0"/>
              <a:t>・今回は</a:t>
            </a:r>
            <a:r>
              <a:rPr lang="en-US" altLang="ja-JP" sz="1800" dirty="0"/>
              <a:t> </a:t>
            </a:r>
            <a:r>
              <a:rPr lang="en-US" altLang="ja-JP" sz="1800" dirty="0" err="1" smtClean="0"/>
              <a:t>ZBuffer</a:t>
            </a:r>
            <a:r>
              <a:rPr lang="ja-JP" altLang="en-US" sz="1800" dirty="0" smtClean="0"/>
              <a:t>に事前に書き込んでいる情報を利用すれば、破綻なく描画出来る状態です。</a:t>
            </a:r>
            <a:endParaRPr lang="en-US" altLang="ja-JP" sz="1800" dirty="0" smtClean="0"/>
          </a:p>
          <a:p>
            <a:pPr marL="0" indent="0">
              <a:buNone/>
            </a:pPr>
            <a:r>
              <a:rPr lang="ja-JP" altLang="en-US" sz="1800" dirty="0" smtClean="0"/>
              <a:t>そのため、半透明であっても奥→手前の順番で描かずともよくなります。なので、</a:t>
            </a:r>
            <a:r>
              <a:rPr lang="ja-JP" altLang="en-US" sz="1800" dirty="0"/>
              <a:t>キャラクタ</a:t>
            </a:r>
            <a:r>
              <a:rPr lang="ja-JP" altLang="en-US" sz="1800" dirty="0" smtClean="0"/>
              <a:t>ー</a:t>
            </a:r>
            <a:r>
              <a:rPr lang="ja-JP" altLang="en-US" sz="1800" dirty="0"/>
              <a:t>描</a:t>
            </a:r>
            <a:r>
              <a:rPr lang="ja-JP" altLang="en-US" sz="1800" dirty="0" smtClean="0"/>
              <a:t>画時に「奥→手前」のソートをせず、</a:t>
            </a:r>
            <a:r>
              <a:rPr lang="en-US" altLang="ja-JP" sz="1800" dirty="0" smtClean="0"/>
              <a:t>Material</a:t>
            </a:r>
            <a:r>
              <a:rPr lang="ja-JP" altLang="en-US" sz="1800" dirty="0" smtClean="0"/>
              <a:t>切り替えを抑えるのを優先して描画させています</a:t>
            </a:r>
            <a:endParaRPr lang="en-US" altLang="ja-JP" sz="1800" dirty="0" smtClean="0"/>
          </a:p>
          <a:p>
            <a:pPr marL="0" indent="0">
              <a:buNone/>
            </a:pPr>
            <a:endParaRPr lang="ja-JP" altLang="en-US" sz="1800" dirty="0" smtClean="0"/>
          </a:p>
        </p:txBody>
      </p:sp>
      <p:sp>
        <p:nvSpPr>
          <p:cNvPr id="8" name="Right Arrow 7"/>
          <p:cNvSpPr/>
          <p:nvPr/>
        </p:nvSpPr>
        <p:spPr>
          <a:xfrm>
            <a:off x="5650976" y="1869641"/>
            <a:ext cx="1093510" cy="8389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Rectangle 12"/>
          <p:cNvSpPr/>
          <p:nvPr/>
        </p:nvSpPr>
        <p:spPr>
          <a:xfrm>
            <a:off x="4807767" y="2813160"/>
            <a:ext cx="2779928" cy="646331"/>
          </a:xfrm>
          <a:prstGeom prst="rect">
            <a:avLst/>
          </a:prstGeom>
          <a:solidFill>
            <a:schemeClr val="bg1"/>
          </a:solidFill>
          <a:ln>
            <a:solidFill>
              <a:schemeClr val="accent1"/>
            </a:solidFill>
          </a:ln>
        </p:spPr>
        <p:txBody>
          <a:bodyPr wrap="none">
            <a:spAutoFit/>
          </a:bodyPr>
          <a:lstStyle/>
          <a:p>
            <a:r>
              <a:rPr lang="en-US" altLang="ja-JP" dirty="0" smtClean="0"/>
              <a:t>SRP</a:t>
            </a:r>
            <a:r>
              <a:rPr lang="ja-JP" altLang="en-US" dirty="0" smtClean="0"/>
              <a:t>をオンで</a:t>
            </a:r>
            <a:r>
              <a:rPr lang="en-US" altLang="ja-JP" dirty="0" smtClean="0"/>
              <a:t/>
            </a:r>
            <a:br>
              <a:rPr lang="en-US" altLang="ja-JP" dirty="0" smtClean="0"/>
            </a:br>
            <a:r>
              <a:rPr lang="en-US" altLang="ja-JP" dirty="0" smtClean="0"/>
              <a:t>Batches</a:t>
            </a:r>
            <a:r>
              <a:rPr lang="ja-JP" altLang="en-US" dirty="0" smtClean="0"/>
              <a:t>が</a:t>
            </a:r>
            <a:r>
              <a:rPr lang="en-US" altLang="ja-JP" dirty="0" smtClean="0"/>
              <a:t>3223-&gt;22</a:t>
            </a:r>
            <a:r>
              <a:rPr lang="ja-JP" altLang="en-US" dirty="0" smtClean="0"/>
              <a:t>に！</a:t>
            </a:r>
            <a:endParaRPr lang="ja-JP" altLang="en-US" dirty="0"/>
          </a:p>
        </p:txBody>
      </p:sp>
    </p:spTree>
    <p:extLst>
      <p:ext uri="{BB962C8B-B14F-4D97-AF65-F5344CB8AC3E}">
        <p14:creationId xmlns:p14="http://schemas.microsoft.com/office/powerpoint/2010/main" val="159736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1049000" cy="4537468"/>
          </a:xfrm>
        </p:spPr>
        <p:txBody>
          <a:bodyPr>
            <a:normAutofit/>
          </a:bodyPr>
          <a:lstStyle/>
          <a:p>
            <a:pPr marL="0" indent="0">
              <a:buNone/>
            </a:pPr>
            <a:r>
              <a:rPr lang="en-US" altLang="ja-JP" dirty="0" err="1" smtClean="0"/>
              <a:t>MyScriptableRenderPipeline.cs</a:t>
            </a:r>
            <a:r>
              <a:rPr lang="en-US" altLang="ja-JP" dirty="0" smtClean="0"/>
              <a:t> </a:t>
            </a:r>
            <a:r>
              <a:rPr lang="ja-JP" altLang="en-US" dirty="0" smtClean="0"/>
              <a:t>が独自に作成した</a:t>
            </a:r>
            <a:r>
              <a:rPr lang="en-US" altLang="ja-JP" dirty="0" smtClean="0"/>
              <a:t>SRP</a:t>
            </a:r>
            <a:r>
              <a:rPr lang="ja-JP" altLang="en-US" dirty="0" smtClean="0"/>
              <a:t>になります。</a:t>
            </a:r>
            <a:endParaRPr lang="en-US" altLang="ja-JP" dirty="0" smtClean="0"/>
          </a:p>
          <a:p>
            <a:pPr marL="0" indent="0">
              <a:buNone/>
            </a:pPr>
            <a:r>
              <a:rPr lang="ja-JP" altLang="en-US" dirty="0"/>
              <a:t>今</a:t>
            </a:r>
            <a:r>
              <a:rPr lang="ja-JP" altLang="en-US" dirty="0" smtClean="0"/>
              <a:t>回のプロジェクト専用の形で描画パスをしています。</a:t>
            </a:r>
            <a:endParaRPr lang="en-US" altLang="ja-JP" dirty="0" smtClean="0"/>
          </a:p>
        </p:txBody>
      </p:sp>
    </p:spTree>
    <p:extLst>
      <p:ext uri="{BB962C8B-B14F-4D97-AF65-F5344CB8AC3E}">
        <p14:creationId xmlns:p14="http://schemas.microsoft.com/office/powerpoint/2010/main" val="279893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Culling</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皆</a:t>
            </a:r>
            <a:r>
              <a:rPr lang="ja-JP" altLang="en-US" dirty="0" smtClean="0"/>
              <a:t>様、お気づきでしょうか？</a:t>
            </a:r>
            <a:endParaRPr lang="en-US" altLang="ja-JP" dirty="0" smtClean="0"/>
          </a:p>
          <a:p>
            <a:pPr marL="0" indent="0">
              <a:buNone/>
            </a:pPr>
            <a:r>
              <a:rPr lang="en-US" altLang="ja-JP" dirty="0" smtClean="0"/>
              <a:t>Work3</a:t>
            </a:r>
            <a:r>
              <a:rPr lang="ja-JP" altLang="en-US" dirty="0" smtClean="0"/>
              <a:t>よりも、</a:t>
            </a:r>
            <a:r>
              <a:rPr lang="en-US" altLang="ja-JP" dirty="0" smtClean="0"/>
              <a:t>Work2</a:t>
            </a:r>
            <a:r>
              <a:rPr lang="ja-JP" altLang="en-US" dirty="0" smtClean="0"/>
              <a:t>の方がより多くのキャラクターを出していることに！</a:t>
            </a:r>
            <a:endParaRPr lang="en-US" altLang="ja-JP" dirty="0"/>
          </a:p>
          <a:p>
            <a:pPr marL="0" indent="0">
              <a:buNone/>
            </a:pPr>
            <a:r>
              <a:rPr lang="ja-JP" altLang="en-US" dirty="0" smtClean="0"/>
              <a:t>これが、「おまけ」コンテンツの最後の話題になります。</a:t>
            </a:r>
            <a:endParaRPr lang="en-US" altLang="ja-JP" dirty="0" smtClean="0"/>
          </a:p>
        </p:txBody>
      </p:sp>
      <p:pic>
        <p:nvPicPr>
          <p:cNvPr id="4" name="Picture 3"/>
          <p:cNvPicPr>
            <a:picLocks noChangeAspect="1"/>
          </p:cNvPicPr>
          <p:nvPr/>
        </p:nvPicPr>
        <p:blipFill rotWithShape="1">
          <a:blip r:embed="rId2"/>
          <a:srcRect l="418" t="441" r="53651" b="58111"/>
          <a:stretch/>
        </p:blipFill>
        <p:spPr>
          <a:xfrm>
            <a:off x="961532" y="3927532"/>
            <a:ext cx="3227062" cy="1704097"/>
          </a:xfrm>
          <a:prstGeom prst="rect">
            <a:avLst/>
          </a:prstGeom>
        </p:spPr>
      </p:pic>
      <p:pic>
        <p:nvPicPr>
          <p:cNvPr id="5" name="Picture 4"/>
          <p:cNvPicPr>
            <a:picLocks noChangeAspect="1"/>
          </p:cNvPicPr>
          <p:nvPr/>
        </p:nvPicPr>
        <p:blipFill rotWithShape="1">
          <a:blip r:embed="rId3"/>
          <a:srcRect l="573" t="1212" r="63434" b="65049"/>
          <a:stretch/>
        </p:blipFill>
        <p:spPr>
          <a:xfrm>
            <a:off x="5033129" y="3927532"/>
            <a:ext cx="3205898" cy="1768706"/>
          </a:xfrm>
          <a:prstGeom prst="rect">
            <a:avLst/>
          </a:prstGeom>
        </p:spPr>
      </p:pic>
      <p:sp>
        <p:nvSpPr>
          <p:cNvPr id="6" name="Rectangle 5"/>
          <p:cNvSpPr/>
          <p:nvPr/>
        </p:nvSpPr>
        <p:spPr>
          <a:xfrm>
            <a:off x="961532" y="5831175"/>
            <a:ext cx="10878299" cy="369332"/>
          </a:xfrm>
          <a:prstGeom prst="rect">
            <a:avLst/>
          </a:prstGeom>
        </p:spPr>
        <p:txBody>
          <a:bodyPr wrap="none">
            <a:spAutoFit/>
          </a:bodyPr>
          <a:lstStyle/>
          <a:p>
            <a:r>
              <a:rPr lang="ja-JP" altLang="en-US" dirty="0" smtClean="0"/>
              <a:t>左の</a:t>
            </a:r>
            <a:r>
              <a:rPr lang="en-US" altLang="ja-JP" dirty="0" smtClean="0"/>
              <a:t>Work2</a:t>
            </a:r>
            <a:r>
              <a:rPr lang="ja-JP" altLang="en-US" dirty="0" smtClean="0"/>
              <a:t>では</a:t>
            </a:r>
            <a:r>
              <a:rPr lang="en-US" altLang="ja-JP" dirty="0" smtClean="0"/>
              <a:t>6000</a:t>
            </a:r>
            <a:r>
              <a:rPr lang="ja-JP" altLang="en-US" dirty="0" smtClean="0"/>
              <a:t>体のキャラクターを</a:t>
            </a:r>
            <a:r>
              <a:rPr lang="en-US" altLang="ja-JP" dirty="0" smtClean="0"/>
              <a:t>60FPS</a:t>
            </a:r>
            <a:r>
              <a:rPr lang="ja-JP" altLang="en-US" dirty="0" smtClean="0"/>
              <a:t>を出していますが、</a:t>
            </a:r>
            <a:r>
              <a:rPr lang="en-US" altLang="ja-JP" dirty="0" smtClean="0"/>
              <a:t>Work3</a:t>
            </a:r>
            <a:r>
              <a:rPr lang="ja-JP" altLang="en-US" dirty="0" smtClean="0"/>
              <a:t>では</a:t>
            </a:r>
            <a:r>
              <a:rPr lang="en-US" altLang="ja-JP" dirty="0" smtClean="0"/>
              <a:t>3000</a:t>
            </a:r>
            <a:r>
              <a:rPr lang="ja-JP" altLang="en-US" dirty="0" smtClean="0"/>
              <a:t>体でイッパイです。</a:t>
            </a:r>
            <a:endParaRPr lang="ja-JP" altLang="en-US" dirty="0"/>
          </a:p>
        </p:txBody>
      </p:sp>
    </p:spTree>
    <p:extLst>
      <p:ext uri="{BB962C8B-B14F-4D97-AF65-F5344CB8AC3E}">
        <p14:creationId xmlns:p14="http://schemas.microsoft.com/office/powerpoint/2010/main" val="2876305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1325563"/>
          </a:xfrm>
        </p:spPr>
        <p:txBody>
          <a:bodyPr/>
          <a:lstStyle/>
          <a:p>
            <a:r>
              <a:rPr kumimoji="1" lang="en-US" altLang="ja-JP" dirty="0" smtClean="0"/>
              <a:t>Culling</a:t>
            </a:r>
            <a:r>
              <a:rPr kumimoji="1" lang="ja-JP" altLang="en-US" dirty="0" smtClean="0"/>
              <a:t>について </a:t>
            </a:r>
            <a:r>
              <a:rPr kumimoji="1" lang="en-US" altLang="ja-JP" dirty="0" smtClean="0"/>
              <a:t>Profiler</a:t>
            </a:r>
            <a:r>
              <a:rPr kumimoji="1" lang="ja-JP" altLang="en-US" dirty="0" smtClean="0"/>
              <a:t>にて</a:t>
            </a:r>
            <a:endParaRPr kumimoji="1" lang="ja-JP" altLang="en-US" dirty="0"/>
          </a:p>
        </p:txBody>
      </p:sp>
      <p:pic>
        <p:nvPicPr>
          <p:cNvPr id="4" name="Picture 3"/>
          <p:cNvPicPr>
            <a:picLocks noChangeAspect="1"/>
          </p:cNvPicPr>
          <p:nvPr/>
        </p:nvPicPr>
        <p:blipFill>
          <a:blip r:embed="rId2"/>
          <a:stretch>
            <a:fillRect/>
          </a:stretch>
        </p:blipFill>
        <p:spPr>
          <a:xfrm>
            <a:off x="6503709" y="1131888"/>
            <a:ext cx="5241599" cy="3110443"/>
          </a:xfrm>
          <a:prstGeom prst="rect">
            <a:avLst/>
          </a:prstGeom>
        </p:spPr>
      </p:pic>
      <p:pic>
        <p:nvPicPr>
          <p:cNvPr id="6" name="Picture 5"/>
          <p:cNvPicPr>
            <a:picLocks noChangeAspect="1"/>
          </p:cNvPicPr>
          <p:nvPr/>
        </p:nvPicPr>
        <p:blipFill>
          <a:blip r:embed="rId3"/>
          <a:stretch>
            <a:fillRect/>
          </a:stretch>
        </p:blipFill>
        <p:spPr>
          <a:xfrm>
            <a:off x="707011" y="1131888"/>
            <a:ext cx="5245918" cy="3191600"/>
          </a:xfrm>
          <a:prstGeom prst="rect">
            <a:avLst/>
          </a:prstGeom>
        </p:spPr>
      </p:pic>
      <p:sp>
        <p:nvSpPr>
          <p:cNvPr id="7" name="Content Placeholder 2"/>
          <p:cNvSpPr>
            <a:spLocks noGrp="1"/>
          </p:cNvSpPr>
          <p:nvPr>
            <p:ph idx="1"/>
          </p:nvPr>
        </p:nvSpPr>
        <p:spPr>
          <a:xfrm>
            <a:off x="838200" y="4475112"/>
            <a:ext cx="11049000" cy="2180212"/>
          </a:xfrm>
        </p:spPr>
        <p:txBody>
          <a:bodyPr>
            <a:normAutofit/>
          </a:bodyPr>
          <a:lstStyle/>
          <a:p>
            <a:pPr marL="0" indent="0">
              <a:buNone/>
            </a:pPr>
            <a:r>
              <a:rPr lang="ja-JP" altLang="en-US" sz="1800" dirty="0" smtClean="0"/>
              <a:t>左が</a:t>
            </a:r>
            <a:r>
              <a:rPr lang="en-US" altLang="ja-JP" sz="1800" dirty="0" smtClean="0"/>
              <a:t>Work2</a:t>
            </a:r>
            <a:r>
              <a:rPr lang="ja-JP" altLang="en-US" sz="1800" dirty="0" smtClean="0"/>
              <a:t>、右が</a:t>
            </a:r>
            <a:r>
              <a:rPr lang="en-US" altLang="ja-JP" sz="1800" dirty="0" smtClean="0"/>
              <a:t>Work3</a:t>
            </a:r>
            <a:r>
              <a:rPr lang="ja-JP" altLang="en-US" sz="1800" dirty="0" smtClean="0"/>
              <a:t>の</a:t>
            </a:r>
            <a:r>
              <a:rPr lang="en-US" altLang="ja-JP" sz="1800" dirty="0" smtClean="0"/>
              <a:t>Profiler</a:t>
            </a:r>
            <a:r>
              <a:rPr lang="ja-JP" altLang="en-US" sz="1800" dirty="0" smtClean="0"/>
              <a:t>の結果です。見ての通り、</a:t>
            </a:r>
            <a:r>
              <a:rPr lang="en-US" altLang="ja-JP" sz="1800" dirty="0" smtClean="0"/>
              <a:t>Work3</a:t>
            </a:r>
            <a:r>
              <a:rPr lang="ja-JP" altLang="en-US" sz="1800" dirty="0" smtClean="0"/>
              <a:t>の方が緑色の</a:t>
            </a:r>
            <a:r>
              <a:rPr lang="en-US" altLang="ja-JP" sz="1800" dirty="0" smtClean="0"/>
              <a:t>Rendering</a:t>
            </a:r>
            <a:r>
              <a:rPr lang="ja-JP" altLang="en-US" sz="1800" dirty="0" smtClean="0"/>
              <a:t>に関する処理のコストが高くなっています。</a:t>
            </a:r>
            <a:r>
              <a:rPr lang="en-US" altLang="ja-JP" sz="1800" dirty="0" smtClean="0"/>
              <a:t>Work3</a:t>
            </a:r>
            <a:r>
              <a:rPr lang="ja-JP" altLang="en-US" sz="1800" dirty="0" smtClean="0"/>
              <a:t>では</a:t>
            </a:r>
            <a:r>
              <a:rPr lang="en-US" altLang="ja-JP" sz="1800" dirty="0" smtClean="0"/>
              <a:t>Culling</a:t>
            </a:r>
            <a:r>
              <a:rPr lang="ja-JP" altLang="en-US" sz="1800" dirty="0" smtClean="0"/>
              <a:t>だけでも</a:t>
            </a:r>
            <a:r>
              <a:rPr lang="en-US" altLang="ja-JP" sz="1800" dirty="0" smtClean="0"/>
              <a:t>1m</a:t>
            </a:r>
            <a:r>
              <a:rPr lang="ja-JP" altLang="en-US" sz="1800" dirty="0" smtClean="0"/>
              <a:t>秒以上かかってしまっています。</a:t>
            </a:r>
            <a:endParaRPr lang="en-US" altLang="ja-JP" sz="1800" dirty="0" smtClean="0"/>
          </a:p>
          <a:p>
            <a:pPr marL="0" indent="0">
              <a:buNone/>
            </a:pPr>
            <a:r>
              <a:rPr lang="en-US" altLang="ja-JP" sz="1800" dirty="0" smtClean="0"/>
              <a:t>Culling</a:t>
            </a:r>
            <a:r>
              <a:rPr lang="ja-JP" altLang="en-US" sz="1800" dirty="0" smtClean="0"/>
              <a:t>コストは描画対象</a:t>
            </a:r>
            <a:r>
              <a:rPr lang="en-US" altLang="ja-JP" sz="1800" dirty="0" smtClean="0"/>
              <a:t>(Renderer)</a:t>
            </a:r>
            <a:r>
              <a:rPr lang="ja-JP" altLang="en-US" sz="1800" dirty="0" smtClean="0"/>
              <a:t>が多くなればなるほど多くなります。</a:t>
            </a:r>
            <a:endParaRPr lang="en-US" altLang="ja-JP" sz="1800" dirty="0" smtClean="0"/>
          </a:p>
          <a:p>
            <a:pPr marL="0" indent="0">
              <a:buNone/>
            </a:pPr>
            <a:r>
              <a:rPr lang="en-US" altLang="ja-JP" sz="1800" dirty="0" smtClean="0"/>
              <a:t>Work2</a:t>
            </a:r>
            <a:r>
              <a:rPr lang="ja-JP" altLang="en-US" sz="1800" dirty="0" smtClean="0"/>
              <a:t>では</a:t>
            </a:r>
            <a:r>
              <a:rPr lang="en-US" altLang="ja-JP" sz="1800" dirty="0" err="1" smtClean="0"/>
              <a:t>CommandBuffer</a:t>
            </a:r>
            <a:r>
              <a:rPr lang="ja-JP" altLang="en-US" sz="1800" dirty="0" smtClean="0"/>
              <a:t>を利用して直接描画しているので、</a:t>
            </a:r>
            <a:r>
              <a:rPr lang="ja-JP" altLang="en-US" sz="1800" dirty="0"/>
              <a:t>エンジ</a:t>
            </a:r>
            <a:r>
              <a:rPr lang="ja-JP" altLang="en-US" sz="1800" dirty="0" smtClean="0"/>
              <a:t>ン側での</a:t>
            </a:r>
            <a:r>
              <a:rPr lang="en-US" altLang="ja-JP" sz="1800" dirty="0" smtClean="0"/>
              <a:t>Culling</a:t>
            </a:r>
            <a:r>
              <a:rPr lang="ja-JP" altLang="en-US" sz="1800" dirty="0" smtClean="0"/>
              <a:t>をスキップしており、描画関係の</a:t>
            </a:r>
            <a:r>
              <a:rPr lang="en-US" altLang="ja-JP" sz="1800" dirty="0" smtClean="0"/>
              <a:t>CPU</a:t>
            </a:r>
            <a:r>
              <a:rPr lang="ja-JP" altLang="en-US" sz="1800" dirty="0" smtClean="0"/>
              <a:t>処理はかなり減っています。ただし、今回は</a:t>
            </a:r>
            <a:r>
              <a:rPr lang="en-US" altLang="ja-JP" sz="1800" dirty="0" smtClean="0"/>
              <a:t>Work2</a:t>
            </a:r>
            <a:r>
              <a:rPr lang="ja-JP" altLang="en-US" sz="1800" dirty="0" smtClean="0"/>
              <a:t>では何も</a:t>
            </a:r>
            <a:r>
              <a:rPr lang="en-US" altLang="ja-JP" sz="1800" dirty="0" smtClean="0"/>
              <a:t>Culling/</a:t>
            </a:r>
            <a:r>
              <a:rPr lang="ja-JP" altLang="en-US" sz="1800" dirty="0"/>
              <a:t>距離</a:t>
            </a:r>
            <a:r>
              <a:rPr lang="ja-JP" altLang="en-US" sz="1800" dirty="0" smtClean="0"/>
              <a:t>に</a:t>
            </a:r>
            <a:r>
              <a:rPr lang="ja-JP" altLang="en-US" sz="1800" dirty="0"/>
              <a:t>応</a:t>
            </a:r>
            <a:r>
              <a:rPr lang="ja-JP" altLang="en-US" sz="1800" dirty="0" smtClean="0"/>
              <a:t>じた</a:t>
            </a:r>
            <a:r>
              <a:rPr lang="ja-JP" altLang="en-US" sz="1800" dirty="0"/>
              <a:t>ソート</a:t>
            </a:r>
            <a:r>
              <a:rPr lang="ja-JP" altLang="en-US" sz="1800" dirty="0" smtClean="0"/>
              <a:t>をしていません。そのため、</a:t>
            </a:r>
            <a:r>
              <a:rPr lang="en-US" altLang="ja-JP" sz="1800" dirty="0" smtClean="0"/>
              <a:t>GPU</a:t>
            </a:r>
            <a:r>
              <a:rPr lang="ja-JP" altLang="en-US" sz="1800" dirty="0" smtClean="0"/>
              <a:t>側へ処理を少し負担してもらっています。</a:t>
            </a:r>
            <a:endParaRPr lang="en-US" altLang="ja-JP" sz="1800" dirty="0" smtClean="0"/>
          </a:p>
        </p:txBody>
      </p:sp>
    </p:spTree>
    <p:extLst>
      <p:ext uri="{BB962C8B-B14F-4D97-AF65-F5344CB8AC3E}">
        <p14:creationId xmlns:p14="http://schemas.microsoft.com/office/powerpoint/2010/main" val="217850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95" r="13656"/>
          <a:stretch/>
        </p:blipFill>
        <p:spPr>
          <a:xfrm>
            <a:off x="1074656" y="1556159"/>
            <a:ext cx="7682845" cy="3971925"/>
          </a:xfrm>
          <a:prstGeom prst="rect">
            <a:avLst/>
          </a:prstGeom>
        </p:spPr>
      </p:pic>
      <p:sp>
        <p:nvSpPr>
          <p:cNvPr id="2" name="Title 1"/>
          <p:cNvSpPr>
            <a:spLocks noGrp="1"/>
          </p:cNvSpPr>
          <p:nvPr>
            <p:ph type="title"/>
          </p:nvPr>
        </p:nvSpPr>
        <p:spPr/>
        <p:txBody>
          <a:bodyPr/>
          <a:lstStyle/>
          <a:p>
            <a:r>
              <a:rPr kumimoji="1" lang="ja-JP" altLang="en-US" dirty="0" smtClean="0"/>
              <a:t>各課題の解答について</a:t>
            </a:r>
            <a:endParaRPr kumimoji="1" lang="ja-JP" altLang="en-US" dirty="0"/>
          </a:p>
        </p:txBody>
      </p:sp>
      <p:sp>
        <p:nvSpPr>
          <p:cNvPr id="5" name="Rounded Rectangular Callout 4"/>
          <p:cNvSpPr/>
          <p:nvPr/>
        </p:nvSpPr>
        <p:spPr>
          <a:xfrm>
            <a:off x="1080940" y="4479232"/>
            <a:ext cx="8917462"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こちらで、それぞれの課題の解答を別シーン・別スクリプトの形で用意しました。</a:t>
            </a:r>
            <a:endParaRPr lang="en-US" altLang="ja-JP" sz="1600" dirty="0" smtClean="0"/>
          </a:p>
          <a:p>
            <a:r>
              <a:rPr lang="en-US" altLang="ja-JP" sz="1600" dirty="0" smtClean="0"/>
              <a:t>Answers</a:t>
            </a:r>
            <a:r>
              <a:rPr lang="ja-JP" altLang="en-US" sz="1600" dirty="0" smtClean="0"/>
              <a:t>ディレクトリにある、それぞれの</a:t>
            </a:r>
            <a:r>
              <a:rPr lang="en-US" altLang="ja-JP" sz="1600" dirty="0" err="1" smtClean="0"/>
              <a:t>UnityPackage</a:t>
            </a:r>
            <a:r>
              <a:rPr lang="ja-JP" altLang="en-US" sz="1600" dirty="0" smtClean="0"/>
              <a:t>をプロジェクトへインポートすると、解答のスクリプトを確認できます。</a:t>
            </a:r>
            <a:endParaRPr lang="en-US" altLang="ja-JP" sz="1600" dirty="0" smtClean="0"/>
          </a:p>
        </p:txBody>
      </p:sp>
    </p:spTree>
    <p:extLst>
      <p:ext uri="{BB962C8B-B14F-4D97-AF65-F5344CB8AC3E}">
        <p14:creationId xmlns:p14="http://schemas.microsoft.com/office/powerpoint/2010/main" val="3514424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956223" cy="2196445"/>
          </a:xfrm>
        </p:spPr>
        <p:txBody>
          <a:bodyPr>
            <a:normAutofit/>
          </a:bodyPr>
          <a:lstStyle/>
          <a:p>
            <a:r>
              <a:rPr kumimoji="1" lang="ja-JP" altLang="en-US" sz="3200" dirty="0" smtClean="0"/>
              <a:t>実は、</a:t>
            </a:r>
            <a:r>
              <a:rPr kumimoji="1" lang="en-US" altLang="ja-JP" sz="3200" dirty="0" smtClean="0"/>
              <a:t>C# </a:t>
            </a:r>
            <a:r>
              <a:rPr kumimoji="1" lang="en-US" altLang="ja-JP" sz="3200" dirty="0" err="1" smtClean="0"/>
              <a:t>JobSystem</a:t>
            </a:r>
            <a:r>
              <a:rPr lang="ja-JP" altLang="en-US" sz="3200" dirty="0" smtClean="0"/>
              <a:t>の効果を最大限活用させるために、描画周りを事前にいじっていたのでした！</a:t>
            </a:r>
            <a:r>
              <a:rPr lang="en-US" altLang="ja-JP" sz="3200" dirty="0" smtClean="0"/>
              <a:t/>
            </a:r>
            <a:br>
              <a:rPr lang="en-US" altLang="ja-JP" sz="3200" dirty="0" smtClean="0"/>
            </a:br>
            <a:r>
              <a:rPr lang="ja-JP" altLang="en-US" sz="3200" dirty="0" smtClean="0"/>
              <a:t>そして、そちらの方が効果は大きいデス！</a:t>
            </a: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6" y="2074683"/>
            <a:ext cx="3524250" cy="3048000"/>
          </a:xfrm>
          <a:prstGeom prst="rect">
            <a:avLst/>
          </a:prstGeom>
        </p:spPr>
      </p:pic>
    </p:spTree>
    <p:extLst>
      <p:ext uri="{BB962C8B-B14F-4D97-AF65-F5344CB8AC3E}">
        <p14:creationId xmlns:p14="http://schemas.microsoft.com/office/powerpoint/2010/main" val="148787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88" y="413431"/>
            <a:ext cx="10515600" cy="1325563"/>
          </a:xfrm>
        </p:spPr>
        <p:txBody>
          <a:bodyPr/>
          <a:lstStyle/>
          <a:p>
            <a:r>
              <a:rPr kumimoji="1" lang="en-US" altLang="ja-JP" dirty="0" smtClean="0"/>
              <a:t>Work1.IJob</a:t>
            </a:r>
            <a:endParaRPr kumimoji="1" lang="ja-JP" altLang="en-US" dirty="0"/>
          </a:p>
        </p:txBody>
      </p:sp>
      <p:pic>
        <p:nvPicPr>
          <p:cNvPr id="4" name="Picture 3"/>
          <p:cNvPicPr>
            <a:picLocks noChangeAspect="1"/>
          </p:cNvPicPr>
          <p:nvPr/>
        </p:nvPicPr>
        <p:blipFill>
          <a:blip r:embed="rId2"/>
          <a:stretch>
            <a:fillRect/>
          </a:stretch>
        </p:blipFill>
        <p:spPr>
          <a:xfrm>
            <a:off x="735788" y="1442540"/>
            <a:ext cx="6681643" cy="3612263"/>
          </a:xfrm>
          <a:prstGeom prst="rect">
            <a:avLst/>
          </a:prstGeom>
        </p:spPr>
      </p:pic>
      <p:sp>
        <p:nvSpPr>
          <p:cNvPr id="5" name="Rounded Rectangular Callout 4"/>
          <p:cNvSpPr/>
          <p:nvPr/>
        </p:nvSpPr>
        <p:spPr>
          <a:xfrm>
            <a:off x="5884030" y="2768103"/>
            <a:ext cx="4869314" cy="1048852"/>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a:t>
            </a:r>
            <a:r>
              <a:rPr lang="en-US" altLang="ja-JP" sz="1600" dirty="0" smtClean="0"/>
              <a:t>10000</a:t>
            </a:r>
            <a:r>
              <a:rPr lang="ja-JP" altLang="en-US" sz="1600" dirty="0" smtClean="0"/>
              <a:t>万個ある位置情報の中から一番近い場所を探す処理」を</a:t>
            </a:r>
            <a:r>
              <a:rPr lang="en-US" altLang="ja-JP" sz="1600" dirty="0" smtClean="0"/>
              <a:t>10</a:t>
            </a:r>
            <a:r>
              <a:rPr lang="ja-JP" altLang="en-US" sz="1600" dirty="0" smtClean="0"/>
              <a:t>か所について行います。</a:t>
            </a:r>
            <a:endParaRPr lang="en-US" altLang="ja-JP" sz="1600" dirty="0" smtClean="0"/>
          </a:p>
        </p:txBody>
      </p:sp>
      <p:sp>
        <p:nvSpPr>
          <p:cNvPr id="6" name="Rectangle 5"/>
          <p:cNvSpPr/>
          <p:nvPr/>
        </p:nvSpPr>
        <p:spPr>
          <a:xfrm>
            <a:off x="596798" y="5501804"/>
            <a:ext cx="8291170" cy="923330"/>
          </a:xfrm>
          <a:prstGeom prst="rect">
            <a:avLst/>
          </a:prstGeom>
        </p:spPr>
        <p:txBody>
          <a:bodyPr wrap="square">
            <a:spAutoFit/>
          </a:bodyPr>
          <a:lstStyle/>
          <a:p>
            <a:r>
              <a:rPr lang="ja-JP" altLang="en-US" dirty="0" smtClean="0"/>
              <a:t>「</a:t>
            </a:r>
            <a:r>
              <a:rPr lang="en-US" altLang="ja-JP" dirty="0" smtClean="0"/>
              <a:t>10000</a:t>
            </a:r>
            <a:r>
              <a:rPr lang="ja-JP" altLang="en-US" dirty="0" smtClean="0"/>
              <a:t>個の要素を探す処理」</a:t>
            </a:r>
            <a:r>
              <a:rPr lang="en-US" altLang="ja-JP" dirty="0" smtClean="0"/>
              <a:t>×10</a:t>
            </a:r>
            <a:r>
              <a:rPr lang="ja-JP" altLang="en-US" dirty="0" smtClean="0"/>
              <a:t>回をしています。</a:t>
            </a:r>
            <a:endParaRPr lang="en-US" altLang="ja-JP" dirty="0" smtClean="0"/>
          </a:p>
          <a:p>
            <a:r>
              <a:rPr lang="ja-JP" altLang="en-US" dirty="0" smtClean="0"/>
              <a:t>「</a:t>
            </a:r>
            <a:r>
              <a:rPr lang="en-US" altLang="ja-JP" dirty="0" smtClean="0"/>
              <a:t>10000</a:t>
            </a:r>
            <a:r>
              <a:rPr lang="ja-JP" altLang="en-US" dirty="0" smtClean="0"/>
              <a:t>個の要素を探す処理」を</a:t>
            </a:r>
            <a:r>
              <a:rPr lang="en-US" altLang="ja-JP" dirty="0" err="1" smtClean="0"/>
              <a:t>IJob</a:t>
            </a:r>
            <a:r>
              <a:rPr lang="ja-JP" altLang="en-US" dirty="0" smtClean="0"/>
              <a:t>を利用して</a:t>
            </a:r>
            <a:r>
              <a:rPr lang="en-US" altLang="ja-JP" dirty="0" smtClean="0"/>
              <a:t>Job</a:t>
            </a:r>
            <a:r>
              <a:rPr lang="ja-JP" altLang="en-US" dirty="0" smtClean="0"/>
              <a:t>化して、</a:t>
            </a:r>
            <a:r>
              <a:rPr lang="en-US" altLang="ja-JP" dirty="0" smtClean="0"/>
              <a:t>10</a:t>
            </a:r>
            <a:r>
              <a:rPr lang="ja-JP" altLang="en-US" dirty="0" smtClean="0"/>
              <a:t>個の</a:t>
            </a:r>
            <a:r>
              <a:rPr lang="en-US" altLang="ja-JP" dirty="0" smtClean="0"/>
              <a:t>Job</a:t>
            </a:r>
            <a:r>
              <a:rPr lang="ja-JP" altLang="en-US" dirty="0" smtClean="0"/>
              <a:t>にして並行処理するようにしましょう。</a:t>
            </a:r>
            <a:endParaRPr lang="en-US" altLang="ja-JP" dirty="0" smtClean="0"/>
          </a:p>
        </p:txBody>
      </p:sp>
    </p:spTree>
    <p:extLst>
      <p:ext uri="{BB962C8B-B14F-4D97-AF65-F5344CB8AC3E}">
        <p14:creationId xmlns:p14="http://schemas.microsoft.com/office/powerpoint/2010/main" val="315986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Work1NearestFind.cs</a:t>
            </a:r>
            <a:r>
              <a:rPr lang="ja-JP" altLang="en-US" dirty="0"/>
              <a:t> </a:t>
            </a:r>
            <a:r>
              <a:rPr lang="ja-JP" altLang="en-US" dirty="0" smtClean="0"/>
              <a:t>でここを</a:t>
            </a:r>
            <a:r>
              <a:rPr lang="en-US" altLang="ja-JP" dirty="0" smtClean="0"/>
              <a:t>Job</a:t>
            </a:r>
            <a:r>
              <a:rPr lang="ja-JP" altLang="en-US" dirty="0" smtClean="0"/>
              <a:t>化</a:t>
            </a:r>
            <a:endParaRPr kumimoji="1" lang="ja-JP" altLang="en-US" dirty="0"/>
          </a:p>
        </p:txBody>
      </p:sp>
      <p:sp>
        <p:nvSpPr>
          <p:cNvPr id="5" name="Rectangle 4"/>
          <p:cNvSpPr/>
          <p:nvPr/>
        </p:nvSpPr>
        <p:spPr>
          <a:xfrm>
            <a:off x="702259" y="1973472"/>
            <a:ext cx="11843308" cy="3693319"/>
          </a:xfrm>
          <a:prstGeom prst="rect">
            <a:avLst/>
          </a:prstGeom>
        </p:spPr>
        <p:txBody>
          <a:bodyPr wrap="square">
            <a:spAutoFit/>
          </a:bodyPr>
          <a:lstStyle/>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808080"/>
                </a:solidFill>
                <a:highlight>
                  <a:srgbClr val="FFFFFF"/>
                </a:highlight>
                <a:latin typeface="Consolas" panose="020B0609020204030204" pitchFamily="49" charset="0"/>
              </a:rPr>
              <a:t>///</a:t>
            </a:r>
            <a:r>
              <a:rPr lang="en-US" altLang="ja-JP" dirty="0" smtClean="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計算のコア部分です。</a:t>
            </a:r>
            <a:endParaRPr lang="ja-JP" altLang="en-US"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課題</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今は 全てシングルコアでしていますが、これを並行処理できるようにしてみましょう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en-US" altLang="ja-JP" dirty="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private</a:t>
            </a:r>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void</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CalculateCore</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for</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int</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0;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&lt; </a:t>
            </a:r>
            <a:r>
              <a:rPr lang="en-US" altLang="ja-JP" dirty="0" err="1">
                <a:solidFill>
                  <a:srgbClr val="000000"/>
                </a:solidFill>
                <a:highlight>
                  <a:srgbClr val="FFFFFF"/>
                </a:highlight>
                <a:latin typeface="Consolas" panose="020B0609020204030204" pitchFamily="49" charset="0"/>
              </a:rPr>
              <a:t>sourcePositions.Length</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これを一つの</a:t>
            </a:r>
            <a:r>
              <a:rPr lang="en-US" altLang="ja-JP" dirty="0">
                <a:solidFill>
                  <a:srgbClr val="008000"/>
                </a:solidFill>
                <a:highlight>
                  <a:srgbClr val="FFFFFF"/>
                </a:highlight>
                <a:latin typeface="Consolas" panose="020B0609020204030204" pitchFamily="49" charset="0"/>
              </a:rPr>
              <a:t>Job</a:t>
            </a:r>
            <a:r>
              <a:rPr lang="ja-JP" altLang="en-US" dirty="0">
                <a:solidFill>
                  <a:srgbClr val="008000"/>
                </a:solidFill>
                <a:highlight>
                  <a:srgbClr val="FFFFFF"/>
                </a:highlight>
                <a:latin typeface="Consolas" panose="020B0609020204030204" pitchFamily="49" charset="0"/>
              </a:rPr>
              <a:t>にして並行処理できるようにしましょう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var</a:t>
            </a:r>
            <a:r>
              <a:rPr lang="en-US" altLang="ja-JP" dirty="0">
                <a:solidFill>
                  <a:srgbClr val="000000"/>
                </a:solidFill>
                <a:highlight>
                  <a:srgbClr val="FFFFFF"/>
                </a:highlight>
                <a:latin typeface="Consolas" panose="020B0609020204030204" pitchFamily="49" charset="0"/>
              </a:rPr>
              <a:t> result = </a:t>
            </a:r>
            <a:r>
              <a:rPr lang="en-US" altLang="ja-JP" dirty="0" err="1">
                <a:solidFill>
                  <a:srgbClr val="000000"/>
                </a:solidFill>
                <a:highlight>
                  <a:srgbClr val="FFFFFF"/>
                </a:highlight>
                <a:latin typeface="Consolas" panose="020B0609020204030204" pitchFamily="49" charset="0"/>
              </a:rPr>
              <a:t>FindNearestPosition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targets);</a:t>
            </a: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Debug.Log</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a:solidFill>
                  <a:srgbClr val="A31515"/>
                </a:solidFill>
                <a:highlight>
                  <a:srgbClr val="FFFFFF"/>
                </a:highlight>
                <a:latin typeface="Consolas" panose="020B0609020204030204" pitchFamily="49" charset="0"/>
              </a:rPr>
              <a:t>"</a:t>
            </a:r>
            <a:r>
              <a:rPr lang="ja-JP" altLang="en-US" dirty="0">
                <a:solidFill>
                  <a:srgbClr val="A31515"/>
                </a:solidFill>
                <a:highlight>
                  <a:srgbClr val="FFFFFF"/>
                </a:highlight>
                <a:latin typeface="Consolas" panose="020B0609020204030204" pitchFamily="49" charset="0"/>
              </a:rPr>
              <a:t>に一番近いのは</a:t>
            </a:r>
            <a:r>
              <a:rPr lang="en-US" altLang="ja-JP" dirty="0">
                <a:solidFill>
                  <a:srgbClr val="A31515"/>
                </a:solidFill>
                <a:highlight>
                  <a:srgbClr val="FFFFFF"/>
                </a:highlight>
                <a:latin typeface="Consolas" panose="020B0609020204030204" pitchFamily="49" charset="0"/>
              </a:rPr>
              <a:t>"</a:t>
            </a:r>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 result ); </a:t>
            </a:r>
            <a:endParaRPr lang="ja-JP" altLang="en-US" dirty="0" smtClean="0">
              <a:solidFill>
                <a:srgbClr val="000000"/>
              </a:solidFill>
              <a:highlight>
                <a:srgbClr val="FFFFFF"/>
              </a:highlight>
              <a:latin typeface="Consolas" panose="020B0609020204030204" pitchFamily="49" charset="0"/>
            </a:endParaRPr>
          </a:p>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000000"/>
                </a:solidFill>
                <a:highlight>
                  <a:srgbClr val="FFFFFF"/>
                </a:highlight>
                <a:latin typeface="Consolas" panose="020B0609020204030204" pitchFamily="49" charset="0"/>
              </a:rPr>
              <a:t>}</a:t>
            </a:r>
          </a:p>
          <a:p>
            <a:r>
              <a:rPr lang="ja-JP" altLang="en-US" dirty="0" smtClean="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74731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5" y="137066"/>
            <a:ext cx="10515600" cy="1325563"/>
          </a:xfrm>
        </p:spPr>
        <p:txBody>
          <a:bodyPr/>
          <a:lstStyle/>
          <a:p>
            <a:r>
              <a:rPr lang="en-US" altLang="ja-JP" dirty="0" smtClean="0"/>
              <a:t>Before / After</a:t>
            </a:r>
            <a:endParaRPr kumimoji="1" lang="ja-JP" altLang="en-US" dirty="0"/>
          </a:p>
        </p:txBody>
      </p:sp>
      <p:pic>
        <p:nvPicPr>
          <p:cNvPr id="4" name="Picture 3"/>
          <p:cNvPicPr>
            <a:picLocks noChangeAspect="1"/>
          </p:cNvPicPr>
          <p:nvPr/>
        </p:nvPicPr>
        <p:blipFill>
          <a:blip r:embed="rId2"/>
          <a:stretch>
            <a:fillRect/>
          </a:stretch>
        </p:blipFill>
        <p:spPr>
          <a:xfrm>
            <a:off x="7139636" y="1879184"/>
            <a:ext cx="4667707" cy="3687682"/>
          </a:xfrm>
          <a:prstGeom prst="rect">
            <a:avLst/>
          </a:prstGeom>
        </p:spPr>
      </p:pic>
      <p:pic>
        <p:nvPicPr>
          <p:cNvPr id="5" name="Picture 4"/>
          <p:cNvPicPr>
            <a:picLocks noChangeAspect="1"/>
          </p:cNvPicPr>
          <p:nvPr/>
        </p:nvPicPr>
        <p:blipFill>
          <a:blip r:embed="rId3"/>
          <a:stretch>
            <a:fillRect/>
          </a:stretch>
        </p:blipFill>
        <p:spPr>
          <a:xfrm>
            <a:off x="402335" y="1879184"/>
            <a:ext cx="4712019" cy="3684085"/>
          </a:xfrm>
          <a:prstGeom prst="rect">
            <a:avLst/>
          </a:prstGeom>
        </p:spPr>
      </p:pic>
      <p:sp>
        <p:nvSpPr>
          <p:cNvPr id="6" name="Rounded Rectangular Callout 5"/>
          <p:cNvSpPr/>
          <p:nvPr/>
        </p:nvSpPr>
        <p:spPr>
          <a:xfrm>
            <a:off x="402335" y="1644699"/>
            <a:ext cx="4712018" cy="1126541"/>
          </a:xfrm>
          <a:prstGeom prst="wedgeRoundRectCallout">
            <a:avLst>
              <a:gd name="adj1" fmla="val 14825"/>
              <a:gd name="adj2" fmla="val 86338"/>
              <a:gd name="adj3" fmla="val 16667"/>
            </a:avLst>
          </a:prstGeom>
          <a:ln w="19050"/>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ボタンを押したときのフレームを確認します。</a:t>
            </a:r>
            <a:r>
              <a:rPr kumimoji="1" lang="en-US" altLang="ja-JP" dirty="0" err="1" smtClean="0"/>
              <a:t>EventSystem.Update</a:t>
            </a:r>
            <a:r>
              <a:rPr lang="ja-JP" altLang="en-US" dirty="0" smtClean="0"/>
              <a:t>の中で全て処理しているため、</a:t>
            </a:r>
            <a:r>
              <a:rPr lang="en-US" altLang="ja-JP" dirty="0" smtClean="0"/>
              <a:t>13m</a:t>
            </a:r>
            <a:r>
              <a:rPr lang="ja-JP" altLang="en-US" dirty="0" smtClean="0"/>
              <a:t>秒掛かってしまっています</a:t>
            </a:r>
            <a:endParaRPr kumimoji="1" lang="ja-JP" altLang="en-US" dirty="0"/>
          </a:p>
        </p:txBody>
      </p:sp>
      <p:sp>
        <p:nvSpPr>
          <p:cNvPr id="7" name="Rounded Rectangular Callout 6"/>
          <p:cNvSpPr/>
          <p:nvPr/>
        </p:nvSpPr>
        <p:spPr>
          <a:xfrm>
            <a:off x="6684873" y="1644699"/>
            <a:ext cx="4712018" cy="1126541"/>
          </a:xfrm>
          <a:prstGeom prst="wedgeRoundRectCallout">
            <a:avLst>
              <a:gd name="adj1" fmla="val 14825"/>
              <a:gd name="adj2" fmla="val 86338"/>
              <a:gd name="adj3" fmla="val 16667"/>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dirty="0" err="1"/>
              <a:t>E</a:t>
            </a:r>
            <a:r>
              <a:rPr kumimoji="1" lang="en-US" altLang="ja-JP" dirty="0" err="1" smtClean="0"/>
              <a:t>ventSystem.Update</a:t>
            </a:r>
            <a:r>
              <a:rPr lang="ja-JP" altLang="en-US" dirty="0" smtClean="0"/>
              <a:t>の中の一部を下の</a:t>
            </a:r>
            <a:r>
              <a:rPr lang="en-US" altLang="ja-JP" dirty="0" smtClean="0"/>
              <a:t>Worker</a:t>
            </a:r>
            <a:r>
              <a:rPr lang="ja-JP" altLang="en-US" dirty="0" smtClean="0"/>
              <a:t>スレッドが分担しているため </a:t>
            </a:r>
            <a:r>
              <a:rPr lang="en-US" altLang="ja-JP" dirty="0" smtClean="0"/>
              <a:t>6m</a:t>
            </a:r>
            <a:r>
              <a:rPr lang="ja-JP" altLang="en-US" dirty="0" smtClean="0"/>
              <a:t>秒近くまで縮まりました</a:t>
            </a:r>
            <a:endParaRPr kumimoji="1" lang="ja-JP" altLang="en-US" dirty="0"/>
          </a:p>
        </p:txBody>
      </p:sp>
      <p:sp>
        <p:nvSpPr>
          <p:cNvPr id="8" name="Rectangle 7"/>
          <p:cNvSpPr/>
          <p:nvPr/>
        </p:nvSpPr>
        <p:spPr>
          <a:xfrm>
            <a:off x="8844077" y="4206240"/>
            <a:ext cx="2245766" cy="1214323"/>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Rectangle 8"/>
          <p:cNvSpPr/>
          <p:nvPr/>
        </p:nvSpPr>
        <p:spPr>
          <a:xfrm>
            <a:off x="8844077" y="3208571"/>
            <a:ext cx="2628344" cy="524444"/>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Rectangle 9"/>
          <p:cNvSpPr/>
          <p:nvPr/>
        </p:nvSpPr>
        <p:spPr>
          <a:xfrm>
            <a:off x="2048923" y="3187795"/>
            <a:ext cx="2843588" cy="384964"/>
          </a:xfrm>
          <a:prstGeom prst="rect">
            <a:avLst/>
          </a:prstGeom>
          <a:noFill/>
          <a:ln w="476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Right Arrow 10"/>
          <p:cNvSpPr/>
          <p:nvPr/>
        </p:nvSpPr>
        <p:spPr>
          <a:xfrm>
            <a:off x="5490685" y="3669432"/>
            <a:ext cx="1272619" cy="9992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p:cNvSpPr/>
          <p:nvPr/>
        </p:nvSpPr>
        <p:spPr>
          <a:xfrm>
            <a:off x="2116181" y="5800984"/>
            <a:ext cx="1284326" cy="523220"/>
          </a:xfrm>
          <a:prstGeom prst="rect">
            <a:avLst/>
          </a:prstGeom>
        </p:spPr>
        <p:txBody>
          <a:bodyPr wrap="none">
            <a:spAutoFit/>
          </a:bodyPr>
          <a:lstStyle/>
          <a:p>
            <a:r>
              <a:rPr lang="en-US" altLang="ja-JP" sz="2800" dirty="0" smtClean="0"/>
              <a:t>Before</a:t>
            </a:r>
            <a:endParaRPr lang="ja-JP" altLang="en-US" sz="2800" dirty="0"/>
          </a:p>
        </p:txBody>
      </p:sp>
      <p:sp>
        <p:nvSpPr>
          <p:cNvPr id="13" name="Rectangle 12"/>
          <p:cNvSpPr/>
          <p:nvPr/>
        </p:nvSpPr>
        <p:spPr>
          <a:xfrm>
            <a:off x="8831326" y="5800984"/>
            <a:ext cx="997389" cy="523220"/>
          </a:xfrm>
          <a:prstGeom prst="rect">
            <a:avLst/>
          </a:prstGeom>
        </p:spPr>
        <p:txBody>
          <a:bodyPr wrap="none">
            <a:spAutoFit/>
          </a:bodyPr>
          <a:lstStyle/>
          <a:p>
            <a:r>
              <a:rPr lang="en-US" altLang="ja-JP" sz="2800" dirty="0" smtClean="0"/>
              <a:t>After</a:t>
            </a:r>
            <a:endParaRPr lang="ja-JP" altLang="en-US" sz="2800" dirty="0"/>
          </a:p>
        </p:txBody>
      </p:sp>
    </p:spTree>
    <p:extLst>
      <p:ext uri="{BB962C8B-B14F-4D97-AF65-F5344CB8AC3E}">
        <p14:creationId xmlns:p14="http://schemas.microsoft.com/office/powerpoint/2010/main" val="94730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Work2. </a:t>
            </a:r>
            <a:r>
              <a:rPr kumimoji="1" lang="en-US" altLang="ja-JP" dirty="0" err="1" smtClean="0"/>
              <a:t>IJobParallelFor</a:t>
            </a:r>
            <a:endParaRPr kumimoji="1" lang="ja-JP" altLang="en-US" dirty="0"/>
          </a:p>
        </p:txBody>
      </p:sp>
      <p:pic>
        <p:nvPicPr>
          <p:cNvPr id="4" name="Picture 3"/>
          <p:cNvPicPr>
            <a:picLocks noChangeAspect="1"/>
          </p:cNvPicPr>
          <p:nvPr/>
        </p:nvPicPr>
        <p:blipFill rotWithShape="1">
          <a:blip r:embed="rId2"/>
          <a:srcRect l="418" t="440" r="909" b="1028"/>
          <a:stretch/>
        </p:blipFill>
        <p:spPr>
          <a:xfrm>
            <a:off x="596798" y="1412710"/>
            <a:ext cx="6785239" cy="3964839"/>
          </a:xfrm>
          <a:prstGeom prst="rect">
            <a:avLst/>
          </a:prstGeom>
        </p:spPr>
      </p:pic>
      <p:sp>
        <p:nvSpPr>
          <p:cNvPr id="5" name="Rounded Rectangular Callout 4"/>
          <p:cNvSpPr/>
          <p:nvPr/>
        </p:nvSpPr>
        <p:spPr>
          <a:xfrm>
            <a:off x="7529950" y="2504576"/>
            <a:ext cx="3925653" cy="2062887"/>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群 </a:t>
            </a:r>
            <a:r>
              <a:rPr lang="en-US" altLang="ja-JP" dirty="0" smtClean="0"/>
              <a:t>VS </a:t>
            </a:r>
            <a:r>
              <a:rPr lang="ja-JP" altLang="en-US" dirty="0" smtClean="0"/>
              <a:t>群の雰囲気を楽しめます。</a:t>
            </a:r>
            <a:endParaRPr lang="en-US" altLang="ja-JP" dirty="0" smtClean="0"/>
          </a:p>
          <a:p>
            <a:endParaRPr lang="en-US" altLang="ja-JP" dirty="0" smtClean="0"/>
          </a:p>
          <a:p>
            <a:r>
              <a:rPr lang="en-US" altLang="ja-JP" dirty="0" smtClean="0"/>
              <a:t>Job</a:t>
            </a:r>
            <a:r>
              <a:rPr lang="ja-JP" altLang="en-US" dirty="0" smtClean="0"/>
              <a:t>化すれば</a:t>
            </a:r>
            <a:r>
              <a:rPr lang="en-US" altLang="ja-JP" dirty="0" smtClean="0"/>
              <a:t>Android</a:t>
            </a:r>
            <a:r>
              <a:rPr lang="ja-JP" altLang="en-US" dirty="0" smtClean="0"/>
              <a:t>端末</a:t>
            </a:r>
            <a:r>
              <a:rPr lang="en-US" altLang="ja-JP" dirty="0" smtClean="0"/>
              <a:t>(GalaxyS6)</a:t>
            </a:r>
            <a:r>
              <a:rPr lang="ja-JP" altLang="en-US" dirty="0" smtClean="0"/>
              <a:t>でも</a:t>
            </a:r>
            <a:r>
              <a:rPr lang="en-US" altLang="ja-JP" dirty="0" smtClean="0"/>
              <a:t>60FPS</a:t>
            </a:r>
            <a:r>
              <a:rPr lang="ja-JP" altLang="en-US" dirty="0" smtClean="0"/>
              <a:t>で動きます。</a:t>
            </a:r>
            <a:endParaRPr lang="en-US" altLang="ja-JP" dirty="0" smtClean="0"/>
          </a:p>
          <a:p>
            <a:r>
              <a:rPr kumimoji="1" lang="en-US" altLang="ja-JP" sz="1600" dirty="0" smtClean="0"/>
              <a:t>※</a:t>
            </a:r>
            <a:r>
              <a:rPr kumimoji="1" lang="ja-JP" altLang="en-US" sz="1600" dirty="0" smtClean="0"/>
              <a:t>当たり判定がないので、すれ違っていくだけです。</a:t>
            </a:r>
            <a:endParaRPr kumimoji="1" lang="ja-JP" altLang="en-US" sz="1600" dirty="0"/>
          </a:p>
        </p:txBody>
      </p:sp>
      <p:sp>
        <p:nvSpPr>
          <p:cNvPr id="6" name="Rectangle 5"/>
          <p:cNvSpPr/>
          <p:nvPr/>
        </p:nvSpPr>
        <p:spPr>
          <a:xfrm>
            <a:off x="596798" y="5501804"/>
            <a:ext cx="8188757" cy="1200329"/>
          </a:xfrm>
          <a:prstGeom prst="rect">
            <a:avLst/>
          </a:prstGeom>
        </p:spPr>
        <p:txBody>
          <a:bodyPr wrap="square">
            <a:spAutoFit/>
          </a:bodyPr>
          <a:lstStyle/>
          <a:p>
            <a:r>
              <a:rPr lang="ja-JP" altLang="en-US" dirty="0" smtClean="0"/>
              <a:t>キャラクターの位置等が</a:t>
            </a:r>
            <a:r>
              <a:rPr lang="en-US" altLang="ja-JP" dirty="0" err="1" smtClean="0"/>
              <a:t>NativeArray</a:t>
            </a:r>
            <a:r>
              <a:rPr lang="ja-JP" altLang="en-US" dirty="0" smtClean="0"/>
              <a:t>で保持しており、</a:t>
            </a:r>
            <a:r>
              <a:rPr lang="en-US" altLang="ja-JP" dirty="0" smtClean="0"/>
              <a:t>for</a:t>
            </a:r>
            <a:r>
              <a:rPr lang="ja-JP" altLang="en-US" dirty="0" smtClean="0"/>
              <a:t>ループで移動処理・アニメーション更新を行っています。</a:t>
            </a:r>
            <a:endParaRPr lang="en-US" altLang="ja-JP" dirty="0" smtClean="0"/>
          </a:p>
          <a:p>
            <a:r>
              <a:rPr lang="ja-JP" altLang="en-US" dirty="0"/>
              <a:t>この辺りを </a:t>
            </a:r>
            <a:r>
              <a:rPr lang="en-US" altLang="ja-JP" dirty="0" err="1"/>
              <a:t>IJobParallelFor</a:t>
            </a:r>
            <a:r>
              <a:rPr lang="ja-JP" altLang="en-US" dirty="0"/>
              <a:t>を使って</a:t>
            </a:r>
            <a:r>
              <a:rPr lang="en-US" altLang="ja-JP" dirty="0"/>
              <a:t>Job</a:t>
            </a:r>
            <a:r>
              <a:rPr lang="ja-JP" altLang="en-US" dirty="0"/>
              <a:t>化しましょ</a:t>
            </a:r>
            <a:r>
              <a:rPr lang="ja-JP" altLang="en-US" dirty="0" smtClean="0"/>
              <a:t>う。</a:t>
            </a:r>
            <a:endParaRPr lang="en-US" altLang="ja-JP" dirty="0" smtClean="0"/>
          </a:p>
          <a:p>
            <a:r>
              <a:rPr lang="en-US" altLang="ja-JP" sz="1600" dirty="0" smtClean="0"/>
              <a:t>※</a:t>
            </a:r>
            <a:r>
              <a:rPr lang="ja-JP" altLang="en-US" sz="1600" dirty="0" smtClean="0"/>
              <a:t>ちなみに描画は全て</a:t>
            </a:r>
            <a:r>
              <a:rPr lang="en-US" altLang="ja-JP" sz="1600" dirty="0" err="1" smtClean="0"/>
              <a:t>CommandBuffer</a:t>
            </a:r>
            <a:r>
              <a:rPr lang="ja-JP" altLang="en-US" sz="1600" dirty="0" smtClean="0"/>
              <a:t>で行っています</a:t>
            </a:r>
            <a:endParaRPr lang="ja-JP" altLang="en-US" sz="1600" dirty="0"/>
          </a:p>
        </p:txBody>
      </p:sp>
    </p:spTree>
    <p:extLst>
      <p:ext uri="{BB962C8B-B14F-4D97-AF65-F5344CB8AC3E}">
        <p14:creationId xmlns:p14="http://schemas.microsoft.com/office/powerpoint/2010/main" val="257985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Work2CharaManager.cs </a:t>
            </a:r>
            <a:r>
              <a:rPr kumimoji="1" lang="ja-JP" altLang="en-US" dirty="0" smtClean="0"/>
              <a:t>のここを</a:t>
            </a:r>
            <a:r>
              <a:rPr kumimoji="1" lang="en-US" altLang="ja-JP" dirty="0" smtClean="0"/>
              <a:t>Job</a:t>
            </a:r>
            <a:r>
              <a:rPr kumimoji="1" lang="ja-JP" altLang="en-US" dirty="0" smtClean="0"/>
              <a:t>化</a:t>
            </a:r>
            <a:endParaRPr kumimoji="1" lang="ja-JP" altLang="en-US" dirty="0"/>
          </a:p>
        </p:txBody>
      </p:sp>
      <p:sp>
        <p:nvSpPr>
          <p:cNvPr id="4" name="Rectangle 3"/>
          <p:cNvSpPr/>
          <p:nvPr/>
        </p:nvSpPr>
        <p:spPr>
          <a:xfrm>
            <a:off x="838200" y="2363407"/>
            <a:ext cx="11029361" cy="2585323"/>
          </a:xfrm>
          <a:prstGeom prst="rect">
            <a:avLst/>
          </a:prstGeom>
        </p:spPr>
        <p:txBody>
          <a:bodyPr wrap="square">
            <a:spAutoFit/>
          </a:bodyPr>
          <a:lstStyle/>
          <a:p>
            <a:r>
              <a:rPr lang="en-US" altLang="ja-JP" dirty="0" smtClean="0">
                <a:solidFill>
                  <a:srgbClr val="008000"/>
                </a:solidFill>
                <a:highlight>
                  <a:srgbClr val="FFFFFF"/>
                </a:highlight>
                <a:latin typeface="Consolas" panose="020B0609020204030204" pitchFamily="49" charset="0"/>
              </a:rPr>
              <a:t>// void Update() </a:t>
            </a:r>
            <a:r>
              <a:rPr lang="ja-JP" altLang="en-US" dirty="0" smtClean="0">
                <a:solidFill>
                  <a:srgbClr val="008000"/>
                </a:solidFill>
                <a:highlight>
                  <a:srgbClr val="FFFFFF"/>
                </a:highlight>
                <a:latin typeface="Consolas" panose="020B0609020204030204" pitchFamily="49" charset="0"/>
              </a:rPr>
              <a:t>関数内にて</a:t>
            </a:r>
            <a:endParaRPr lang="en-US" altLang="ja-JP" dirty="0" smtClean="0">
              <a:solidFill>
                <a:srgbClr val="008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ここを </a:t>
            </a:r>
            <a:r>
              <a:rPr lang="en-US" altLang="ja-JP" dirty="0" err="1">
                <a:solidFill>
                  <a:srgbClr val="008000"/>
                </a:solidFill>
                <a:highlight>
                  <a:srgbClr val="FFFFFF"/>
                </a:highlight>
                <a:latin typeface="Consolas" panose="020B0609020204030204" pitchFamily="49" charset="0"/>
              </a:rPr>
              <a:t>IJobParallelFor</a:t>
            </a:r>
            <a:r>
              <a:rPr lang="ja-JP" altLang="en-US" dirty="0">
                <a:solidFill>
                  <a:srgbClr val="008000"/>
                </a:solidFill>
                <a:highlight>
                  <a:srgbClr val="FFFFFF"/>
                </a:highlight>
                <a:latin typeface="Consolas" panose="020B0609020204030204" pitchFamily="49" charset="0"/>
              </a:rPr>
              <a:t>を利用して並行処理にします</a:t>
            </a:r>
            <a:endParaRPr lang="ja-JP" altLang="en-US" dirty="0">
              <a:solidFill>
                <a:srgbClr val="000000"/>
              </a:solidFill>
              <a:highlight>
                <a:srgbClr val="FFFFFF"/>
              </a:highlight>
              <a:latin typeface="Consolas" panose="020B0609020204030204" pitchFamily="49" charset="0"/>
            </a:endParaRPr>
          </a:p>
          <a:p>
            <a:r>
              <a:rPr lang="nn-NO" altLang="ja-JP" dirty="0" smtClean="0">
                <a:solidFill>
                  <a:srgbClr val="0000FF"/>
                </a:solidFill>
                <a:highlight>
                  <a:srgbClr val="FFFFFF"/>
                </a:highlight>
                <a:latin typeface="Consolas" panose="020B0609020204030204" pitchFamily="49" charset="0"/>
              </a:rPr>
              <a:t>for</a:t>
            </a:r>
            <a:r>
              <a:rPr lang="nn-NO" altLang="ja-JP" dirty="0" smtClean="0">
                <a:solidFill>
                  <a:srgbClr val="000000"/>
                </a:solidFill>
                <a:highlight>
                  <a:srgbClr val="FFFFFF"/>
                </a:highlight>
                <a:latin typeface="Consolas" panose="020B0609020204030204" pitchFamily="49" charset="0"/>
              </a:rPr>
              <a:t> </a:t>
            </a:r>
            <a:r>
              <a:rPr lang="nn-NO" altLang="ja-JP" dirty="0">
                <a:solidFill>
                  <a:srgbClr val="000000"/>
                </a:solidFill>
                <a:highlight>
                  <a:srgbClr val="FFFFFF"/>
                </a:highlight>
                <a:latin typeface="Consolas" panose="020B0609020204030204" pitchFamily="49" charset="0"/>
              </a:rPr>
              <a:t>(</a:t>
            </a:r>
            <a:r>
              <a:rPr lang="nn-NO" altLang="ja-JP" dirty="0">
                <a:solidFill>
                  <a:srgbClr val="0000FF"/>
                </a:solidFill>
                <a:highlight>
                  <a:srgbClr val="FFFFFF"/>
                </a:highlight>
                <a:latin typeface="Consolas" panose="020B0609020204030204" pitchFamily="49" charset="0"/>
              </a:rPr>
              <a:t>int</a:t>
            </a:r>
            <a:r>
              <a:rPr lang="nn-NO" altLang="ja-JP" dirty="0">
                <a:solidFill>
                  <a:srgbClr val="000000"/>
                </a:solidFill>
                <a:highlight>
                  <a:srgbClr val="FFFFFF"/>
                </a:highlight>
                <a:latin typeface="Consolas" panose="020B0609020204030204" pitchFamily="49" charset="0"/>
              </a:rPr>
              <a:t> i = 0; i &lt; characterNum;++i )</a:t>
            </a:r>
          </a:p>
          <a:p>
            <a:r>
              <a:rPr lang="en-US" altLang="ja-JP" dirty="0" smtClean="0">
                <a:solidFill>
                  <a:srgbClr val="000000"/>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移動処理</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    </a:t>
            </a:r>
            <a:r>
              <a:rPr lang="en-US" altLang="ja-JP" dirty="0" err="1" smtClean="0">
                <a:solidFill>
                  <a:srgbClr val="000000"/>
                </a:solidFill>
                <a:highlight>
                  <a:srgbClr val="FFFFFF"/>
                </a:highlight>
                <a:latin typeface="Consolas" panose="020B0609020204030204" pitchFamily="49" charset="0"/>
              </a:rPr>
              <a:t>characterPosition</a:t>
            </a:r>
            <a:r>
              <a:rPr lang="en-US" altLang="ja-JP" dirty="0" smtClean="0">
                <a:solidFill>
                  <a:srgbClr val="000000"/>
                </a:solidFill>
                <a:highlight>
                  <a:srgbClr val="FFFFFF"/>
                </a:highlight>
                <a:latin typeface="Consolas" panose="020B0609020204030204" pitchFamily="49" charset="0"/>
              </a:rPr>
              <a:t>[</a:t>
            </a:r>
            <a:r>
              <a:rPr lang="en-US" altLang="ja-JP" dirty="0" err="1" smtClean="0">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characterVelocity</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deltaTime</a:t>
            </a:r>
            <a:r>
              <a:rPr lang="en-US" altLang="ja-JP" dirty="0">
                <a:solidFill>
                  <a:srgbClr val="000000"/>
                </a:solidFill>
                <a:highlight>
                  <a:srgbClr val="FFFFFF"/>
                </a:highlight>
                <a:latin typeface="Consolas" panose="020B0609020204030204" pitchFamily="49" charset="0"/>
              </a:rPr>
              <a:t>;</a:t>
            </a: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はみ出し処理対応</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FF"/>
                </a:solidFill>
                <a:highlight>
                  <a:srgbClr val="FFFFFF"/>
                </a:highlight>
                <a:latin typeface="Consolas" panose="020B0609020204030204" pitchFamily="49" charset="0"/>
              </a:rPr>
              <a:t>    //.....</a:t>
            </a:r>
            <a:r>
              <a:rPr lang="ja-JP" altLang="en-US" dirty="0" smtClean="0">
                <a:solidFill>
                  <a:srgbClr val="0000FF"/>
                </a:solidFill>
                <a:highlight>
                  <a:srgbClr val="FFFFFF"/>
                </a:highlight>
                <a:latin typeface="Consolas" panose="020B0609020204030204" pitchFamily="49" charset="0"/>
              </a:rPr>
              <a:t>　以下省略</a:t>
            </a:r>
            <a:r>
              <a:rPr lang="en-US" altLang="ja-JP" dirty="0" smtClean="0">
                <a:solidFill>
                  <a:srgbClr val="0000FF"/>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83197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3" t="1212" r="928" b="1"/>
          <a:stretch/>
        </p:blipFill>
        <p:spPr>
          <a:xfrm>
            <a:off x="665683" y="1345996"/>
            <a:ext cx="6817767" cy="4024351"/>
          </a:xfrm>
          <a:prstGeom prst="rect">
            <a:avLst/>
          </a:prstGeom>
        </p:spPr>
      </p:pic>
      <p:sp>
        <p:nvSpPr>
          <p:cNvPr id="2" name="Title 1"/>
          <p:cNvSpPr>
            <a:spLocks noGrp="1"/>
          </p:cNvSpPr>
          <p:nvPr>
            <p:ph type="title"/>
          </p:nvPr>
        </p:nvSpPr>
        <p:spPr>
          <a:xfrm>
            <a:off x="596798" y="365125"/>
            <a:ext cx="10515600" cy="1325563"/>
          </a:xfrm>
        </p:spPr>
        <p:txBody>
          <a:bodyPr/>
          <a:lstStyle/>
          <a:p>
            <a:r>
              <a:rPr kumimoji="1" lang="en-US" altLang="ja-JP" dirty="0" smtClean="0"/>
              <a:t>Work3. </a:t>
            </a:r>
            <a:r>
              <a:rPr kumimoji="1" lang="en-US" altLang="ja-JP" dirty="0" err="1" smtClean="0"/>
              <a:t>IJobParallelForTransform</a:t>
            </a:r>
            <a:endParaRPr kumimoji="1" lang="ja-JP" altLang="en-US" dirty="0"/>
          </a:p>
        </p:txBody>
      </p:sp>
      <p:sp>
        <p:nvSpPr>
          <p:cNvPr id="5" name="Rounded Rectangular Callout 4"/>
          <p:cNvSpPr/>
          <p:nvPr/>
        </p:nvSpPr>
        <p:spPr>
          <a:xfrm>
            <a:off x="7557601" y="2724032"/>
            <a:ext cx="432228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大量のキャラクターが押し寄せてくるだけです。</a:t>
            </a:r>
            <a:endParaRPr lang="en-US" altLang="ja-JP" dirty="0" smtClean="0"/>
          </a:p>
          <a:p>
            <a:r>
              <a:rPr lang="en-US" altLang="ja-JP" sz="1600" dirty="0" smtClean="0"/>
              <a:t>Job</a:t>
            </a:r>
            <a:r>
              <a:rPr lang="ja-JP" altLang="en-US" sz="1600" dirty="0" smtClean="0"/>
              <a:t>化すれば、</a:t>
            </a:r>
            <a:r>
              <a:rPr kumimoji="1" lang="en-US" altLang="ja-JP" sz="1600" dirty="0" smtClean="0"/>
              <a:t>Galaxy S6</a:t>
            </a:r>
            <a:r>
              <a:rPr kumimoji="1" lang="ja-JP" altLang="en-US" sz="1600" dirty="0" smtClean="0"/>
              <a:t>で </a:t>
            </a:r>
            <a:r>
              <a:rPr kumimoji="1" lang="en-US" altLang="ja-JP" sz="1600" dirty="0" smtClean="0"/>
              <a:t>3</a:t>
            </a:r>
            <a:r>
              <a:rPr lang="en-US" altLang="ja-JP" sz="1600" dirty="0" smtClean="0"/>
              <a:t>0</a:t>
            </a:r>
            <a:r>
              <a:rPr kumimoji="1" lang="en-US" altLang="ja-JP" sz="1600" dirty="0" smtClean="0"/>
              <a:t>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646331"/>
          </a:xfrm>
          <a:prstGeom prst="rect">
            <a:avLst/>
          </a:prstGeom>
        </p:spPr>
        <p:txBody>
          <a:bodyPr wrap="square">
            <a:spAutoFit/>
          </a:bodyPr>
          <a:lstStyle/>
          <a:p>
            <a:r>
              <a:rPr lang="ja-JP" altLang="en-US" dirty="0"/>
              <a:t>キャラクタ</a:t>
            </a:r>
            <a:r>
              <a:rPr lang="ja-JP" altLang="en-US" dirty="0" smtClean="0"/>
              <a:t>ーはそれぞれ </a:t>
            </a:r>
            <a:r>
              <a:rPr lang="en-US" altLang="ja-JP" dirty="0" err="1" smtClean="0"/>
              <a:t>GameObject</a:t>
            </a:r>
            <a:r>
              <a:rPr lang="ja-JP" altLang="en-US" dirty="0" smtClean="0"/>
              <a:t>です。</a:t>
            </a:r>
            <a:endParaRPr lang="en-US" altLang="ja-JP" dirty="0" smtClean="0"/>
          </a:p>
          <a:p>
            <a:r>
              <a:rPr lang="en-US" altLang="ja-JP" dirty="0" smtClean="0"/>
              <a:t>Transform</a:t>
            </a:r>
            <a:r>
              <a:rPr lang="ja-JP" altLang="en-US" dirty="0" smtClean="0"/>
              <a:t>更新を</a:t>
            </a:r>
            <a:r>
              <a:rPr lang="en-US" altLang="ja-JP" dirty="0" err="1" smtClean="0"/>
              <a:t>IJobParallelForTransform</a:t>
            </a:r>
            <a:r>
              <a:rPr lang="ja-JP" altLang="en-US" dirty="0" smtClean="0"/>
              <a:t>を利用して、</a:t>
            </a:r>
            <a:r>
              <a:rPr lang="en-US" altLang="ja-JP" dirty="0" smtClean="0"/>
              <a:t>Job</a:t>
            </a:r>
            <a:r>
              <a:rPr lang="ja-JP" altLang="en-US" dirty="0" smtClean="0"/>
              <a:t>化しましょう</a:t>
            </a:r>
            <a:endParaRPr lang="ja-JP" altLang="en-US" dirty="0"/>
          </a:p>
        </p:txBody>
      </p:sp>
    </p:spTree>
    <p:extLst>
      <p:ext uri="{BB962C8B-B14F-4D97-AF65-F5344CB8AC3E}">
        <p14:creationId xmlns:p14="http://schemas.microsoft.com/office/powerpoint/2010/main" val="3974095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3122</Words>
  <Application>Microsoft Office PowerPoint</Application>
  <PresentationFormat>Widescreen</PresentationFormat>
  <Paragraphs>187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Noto Sans CJK JP Bold</vt:lpstr>
      <vt:lpstr>游ゴシック</vt:lpstr>
      <vt:lpstr>游ゴシック Light</vt:lpstr>
      <vt:lpstr>Arial</vt:lpstr>
      <vt:lpstr>Consolas</vt:lpstr>
      <vt:lpstr>Roboto</vt:lpstr>
      <vt:lpstr>Office Theme</vt:lpstr>
      <vt:lpstr>PowerPoint Presentation</vt:lpstr>
      <vt:lpstr>プロジェクトについて</vt:lpstr>
      <vt:lpstr>各課題の解答について</vt:lpstr>
      <vt:lpstr>Work1.IJob</vt:lpstr>
      <vt:lpstr>Work1NearestFind.cs でここをJob化</vt:lpstr>
      <vt:lpstr>Before / After</vt:lpstr>
      <vt:lpstr>Work2. IJobParallelFor</vt:lpstr>
      <vt:lpstr>Work2CharaManager.cs のここをJob化</vt:lpstr>
      <vt:lpstr>Work3. IJobParallelForTransform</vt:lpstr>
      <vt:lpstr>Work4. RaycastCommand</vt:lpstr>
      <vt:lpstr>C# JobSystemでのテクニックについて</vt:lpstr>
      <vt:lpstr>次Updateの先頭で完了待ちをすることでより高速化します</vt:lpstr>
      <vt:lpstr>次Updateの先頭で完了待ちをすることでより高速化します</vt:lpstr>
      <vt:lpstr>これ以下は おまけコンテンツです C# JobSystemとは関係のない部分での 高速化話です</vt:lpstr>
      <vt:lpstr>おまけ・・・</vt:lpstr>
      <vt:lpstr>PlayerLoopSystemについて</vt:lpstr>
      <vt:lpstr>ビルボードでの描画について(1)</vt:lpstr>
      <vt:lpstr>ビルボードでの描画について(2)</vt:lpstr>
      <vt:lpstr>GPU Instancingの描画について(1)</vt:lpstr>
      <vt:lpstr>GPU Instancingの描画について(2)</vt:lpstr>
      <vt:lpstr>SRPについて</vt:lpstr>
      <vt:lpstr>SRPについて 良いところ</vt:lpstr>
      <vt:lpstr>SRPについて 注意するところ</vt:lpstr>
      <vt:lpstr>SRPについて ON/OFFで効果を確認</vt:lpstr>
      <vt:lpstr>SRPについて ZPrepassの実現</vt:lpstr>
      <vt:lpstr>SRPについて　描画時のソート</vt:lpstr>
      <vt:lpstr>SRPについて</vt:lpstr>
      <vt:lpstr>Cullingについて</vt:lpstr>
      <vt:lpstr>Cullingについて Profilerにて</vt:lpstr>
      <vt:lpstr>実は、C# JobSystemの効果を最大限活用させるために、描画周りを事前にいじっていたのでした！ そして、そちらの方が効果は大きいデス！</vt:lpstr>
    </vt:vector>
  </TitlesOfParts>
  <Company>Unity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YusukeKurokawa</dc:creator>
  <cp:lastModifiedBy>YusukeKurokawa</cp:lastModifiedBy>
  <cp:revision>258</cp:revision>
  <dcterms:created xsi:type="dcterms:W3CDTF">2018-04-17T08:41:55Z</dcterms:created>
  <dcterms:modified xsi:type="dcterms:W3CDTF">2018-04-17T12:49:21Z</dcterms:modified>
</cp:coreProperties>
</file>